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3"/>
  </p:sldMasterIdLst>
  <p:notesMasterIdLst>
    <p:notesMasterId r:id="rId15"/>
  </p:notesMasterIdLst>
  <p:handoutMasterIdLst>
    <p:handoutMasterId r:id="rId16"/>
  </p:handoutMasterIdLst>
  <p:sldIdLst>
    <p:sldId id="421" r:id="rId4"/>
    <p:sldId id="422" r:id="rId5"/>
    <p:sldId id="423" r:id="rId6"/>
    <p:sldId id="424" r:id="rId7"/>
    <p:sldId id="425" r:id="rId8"/>
    <p:sldId id="429" r:id="rId9"/>
    <p:sldId id="426" r:id="rId10"/>
    <p:sldId id="427" r:id="rId11"/>
    <p:sldId id="428" r:id="rId12"/>
    <p:sldId id="431" r:id="rId13"/>
    <p:sldId id="420" r:id="rId14"/>
  </p:sldIdLst>
  <p:sldSz cx="9144000" cy="6858000" type="screen4x3"/>
  <p:notesSz cx="6808788" cy="9940925"/>
  <p:defaultTextStyle>
    <a:defPPr>
      <a:defRPr lang="en-US"/>
    </a:defPPr>
    <a:lvl1pPr algn="l" defTabSz="457200" rtl="0" eaLnBrk="0" fontAlgn="base" hangingPunct="0">
      <a:spcBef>
        <a:spcPct val="0"/>
      </a:spcBef>
      <a:spcAft>
        <a:spcPct val="0"/>
      </a:spcAft>
      <a:defRPr kern="1200">
        <a:solidFill>
          <a:schemeClr val="tx1"/>
        </a:solidFill>
        <a:latin typeface="Calibri" charset="0"/>
        <a:ea typeface="MS PGothic" charset="-128"/>
        <a:cs typeface="+mn-cs"/>
      </a:defRPr>
    </a:lvl1pPr>
    <a:lvl2pPr marL="457200" algn="l" defTabSz="457200" rtl="0" eaLnBrk="0" fontAlgn="base" hangingPunct="0">
      <a:spcBef>
        <a:spcPct val="0"/>
      </a:spcBef>
      <a:spcAft>
        <a:spcPct val="0"/>
      </a:spcAft>
      <a:defRPr kern="1200">
        <a:solidFill>
          <a:schemeClr val="tx1"/>
        </a:solidFill>
        <a:latin typeface="Calibri" charset="0"/>
        <a:ea typeface="MS PGothic" charset="-128"/>
        <a:cs typeface="+mn-cs"/>
      </a:defRPr>
    </a:lvl2pPr>
    <a:lvl3pPr marL="914400" algn="l" defTabSz="457200" rtl="0" eaLnBrk="0" fontAlgn="base" hangingPunct="0">
      <a:spcBef>
        <a:spcPct val="0"/>
      </a:spcBef>
      <a:spcAft>
        <a:spcPct val="0"/>
      </a:spcAft>
      <a:defRPr kern="1200">
        <a:solidFill>
          <a:schemeClr val="tx1"/>
        </a:solidFill>
        <a:latin typeface="Calibri" charset="0"/>
        <a:ea typeface="MS PGothic" charset="-128"/>
        <a:cs typeface="+mn-cs"/>
      </a:defRPr>
    </a:lvl3pPr>
    <a:lvl4pPr marL="1371600" algn="l" defTabSz="457200" rtl="0" eaLnBrk="0" fontAlgn="base" hangingPunct="0">
      <a:spcBef>
        <a:spcPct val="0"/>
      </a:spcBef>
      <a:spcAft>
        <a:spcPct val="0"/>
      </a:spcAft>
      <a:defRPr kern="1200">
        <a:solidFill>
          <a:schemeClr val="tx1"/>
        </a:solidFill>
        <a:latin typeface="Calibri" charset="0"/>
        <a:ea typeface="MS PGothic" charset="-128"/>
        <a:cs typeface="+mn-cs"/>
      </a:defRPr>
    </a:lvl4pPr>
    <a:lvl5pPr marL="1828800" algn="l" defTabSz="457200" rtl="0" eaLnBrk="0" fontAlgn="base" hangingPunct="0">
      <a:spcBef>
        <a:spcPct val="0"/>
      </a:spcBef>
      <a:spcAft>
        <a:spcPct val="0"/>
      </a:spcAft>
      <a:defRPr kern="1200">
        <a:solidFill>
          <a:schemeClr val="tx1"/>
        </a:solidFill>
        <a:latin typeface="Calibri" charset="0"/>
        <a:ea typeface="MS PGothic" charset="-128"/>
        <a:cs typeface="+mn-cs"/>
      </a:defRPr>
    </a:lvl5pPr>
    <a:lvl6pPr marL="2286000" algn="l" defTabSz="914400" rtl="0" eaLnBrk="1" latinLnBrk="0" hangingPunct="1">
      <a:defRPr kern="1200">
        <a:solidFill>
          <a:schemeClr val="tx1"/>
        </a:solidFill>
        <a:latin typeface="Calibri" charset="0"/>
        <a:ea typeface="MS PGothic" charset="-128"/>
        <a:cs typeface="+mn-cs"/>
      </a:defRPr>
    </a:lvl6pPr>
    <a:lvl7pPr marL="2743200" algn="l" defTabSz="914400" rtl="0" eaLnBrk="1" latinLnBrk="0" hangingPunct="1">
      <a:defRPr kern="1200">
        <a:solidFill>
          <a:schemeClr val="tx1"/>
        </a:solidFill>
        <a:latin typeface="Calibri" charset="0"/>
        <a:ea typeface="MS PGothic" charset="-128"/>
        <a:cs typeface="+mn-cs"/>
      </a:defRPr>
    </a:lvl7pPr>
    <a:lvl8pPr marL="3200400" algn="l" defTabSz="914400" rtl="0" eaLnBrk="1" latinLnBrk="0" hangingPunct="1">
      <a:defRPr kern="1200">
        <a:solidFill>
          <a:schemeClr val="tx1"/>
        </a:solidFill>
        <a:latin typeface="Calibri" charset="0"/>
        <a:ea typeface="MS PGothic" charset="-128"/>
        <a:cs typeface="+mn-cs"/>
      </a:defRPr>
    </a:lvl8pPr>
    <a:lvl9pPr marL="3657600" algn="l" defTabSz="914400" rtl="0" eaLnBrk="1" latinLnBrk="0" hangingPunct="1">
      <a:defRPr kern="1200">
        <a:solidFill>
          <a:schemeClr val="tx1"/>
        </a:solidFill>
        <a:latin typeface="Calibri" charset="0"/>
        <a:ea typeface="MS PGothic"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guide id="3" orient="horz" pos="3869">
          <p15:clr>
            <a:srgbClr val="A4A3A4"/>
          </p15:clr>
        </p15:guide>
        <p15:guide id="4" pos="5336">
          <p15:clr>
            <a:srgbClr val="A4A3A4"/>
          </p15:clr>
        </p15:guide>
      </p15:sldGuideLst>
    </p:ext>
    <p:ext uri="{2D200454-40CA-4A62-9FC3-DE9A4176ACB9}">
      <p15:notesGuideLst xmlns="" xmlns:p15="http://schemas.microsoft.com/office/powerpoint/2012/main">
        <p15:guide id="1" orient="horz" pos="3219">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opulaire Jan" initials="PJ" lastIdx="13" clrIdx="0"/>
  <p:cmAuthor id="1" name="Waw-3"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EB5C4E"/>
    <a:srgbClr val="457A8C"/>
    <a:srgbClr val="1BB7D5"/>
    <a:srgbClr val="E22567"/>
    <a:srgbClr val="C9205A"/>
    <a:srgbClr val="17A8C4"/>
    <a:srgbClr val="3399FF"/>
    <a:srgbClr val="CE0048"/>
    <a:srgbClr val="369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Style clair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76" autoAdjust="0"/>
    <p:restoredTop sz="79122" autoAdjust="0"/>
  </p:normalViewPr>
  <p:slideViewPr>
    <p:cSldViewPr snapToGrid="0" snapToObjects="1">
      <p:cViewPr varScale="1">
        <p:scale>
          <a:sx n="80" d="100"/>
          <a:sy n="80" d="100"/>
        </p:scale>
        <p:origin x="-1800" y="-96"/>
      </p:cViewPr>
      <p:guideLst>
        <p:guide orient="horz" pos="2160"/>
        <p:guide orient="horz" pos="3869"/>
        <p:guide pos="2880"/>
        <p:guide pos="5336"/>
      </p:guideLst>
    </p:cSldViewPr>
  </p:slideViewPr>
  <p:outlineViewPr>
    <p:cViewPr>
      <p:scale>
        <a:sx n="33" d="100"/>
        <a:sy n="33" d="100"/>
      </p:scale>
      <p:origin x="0" y="0"/>
    </p:cViewPr>
  </p:outlineViewPr>
  <p:notesTextViewPr>
    <p:cViewPr>
      <p:scale>
        <a:sx n="100" d="100"/>
        <a:sy n="100" d="100"/>
      </p:scale>
      <p:origin x="0" y="1472"/>
    </p:cViewPr>
  </p:notesTextViewPr>
  <p:sorterViewPr>
    <p:cViewPr>
      <p:scale>
        <a:sx n="184" d="100"/>
        <a:sy n="184" d="100"/>
      </p:scale>
      <p:origin x="0" y="4608"/>
    </p:cViewPr>
  </p:sorterViewPr>
  <p:notesViewPr>
    <p:cSldViewPr snapToGrid="0" snapToObjects="1">
      <p:cViewPr>
        <p:scale>
          <a:sx n="94" d="100"/>
          <a:sy n="94" d="100"/>
        </p:scale>
        <p:origin x="-3080" y="1264"/>
      </p:cViewPr>
      <p:guideLst>
        <p:guide orient="horz" pos="3219"/>
        <p:guide pos="215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commentAuthors" Target="commentAuthors.xml"/><Relationship Id="rId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slideMaster" Target="slideMasters/slide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6038" y="0"/>
            <a:ext cx="2951162" cy="498475"/>
          </a:xfrm>
          <a:prstGeom prst="rect">
            <a:avLst/>
          </a:prstGeom>
        </p:spPr>
        <p:txBody>
          <a:bodyPr vert="horz" lIns="91440" tIns="45720" rIns="91440" bIns="45720" rtlCol="0"/>
          <a:lstStyle>
            <a:lvl1pPr algn="r">
              <a:defRPr sz="1200"/>
            </a:lvl1pPr>
          </a:lstStyle>
          <a:p>
            <a:fld id="{05F53E0F-AECD-7748-A001-0EFAF28ED6BC}" type="datetimeFigureOut">
              <a:rPr lang="fr-FR" smtClean="0"/>
              <a:t>17/08/20</a:t>
            </a:fld>
            <a:endParaRPr lang="nl-BE"/>
          </a:p>
        </p:txBody>
      </p:sp>
      <p:sp>
        <p:nvSpPr>
          <p:cNvPr id="4" name="Espace réservé du pied de page 3"/>
          <p:cNvSpPr>
            <a:spLocks noGrp="1"/>
          </p:cNvSpPr>
          <p:nvPr>
            <p:ph type="ftr" sz="quarter" idx="2"/>
          </p:nvPr>
        </p:nvSpPr>
        <p:spPr>
          <a:xfrm>
            <a:off x="0" y="9442450"/>
            <a:ext cx="2951163"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6038" y="9442450"/>
            <a:ext cx="2951162" cy="498475"/>
          </a:xfrm>
          <a:prstGeom prst="rect">
            <a:avLst/>
          </a:prstGeom>
        </p:spPr>
        <p:txBody>
          <a:bodyPr vert="horz" lIns="91440" tIns="45720" rIns="91440" bIns="45720" rtlCol="0" anchor="b"/>
          <a:lstStyle>
            <a:lvl1pPr algn="r">
              <a:defRPr sz="1200"/>
            </a:lvl1pPr>
          </a:lstStyle>
          <a:p>
            <a:fld id="{84627FEB-333C-7B4F-B188-49A31EE09ACD}" type="slidenum">
              <a:rPr lang="fr-FR" smtClean="0"/>
              <a:t>‹#›</a:t>
            </a:fld>
            <a:endParaRPr lang="nl-BE"/>
          </a:p>
        </p:txBody>
      </p:sp>
    </p:spTree>
    <p:extLst>
      <p:ext uri="{BB962C8B-B14F-4D97-AF65-F5344CB8AC3E}">
        <p14:creationId xmlns:p14="http://schemas.microsoft.com/office/powerpoint/2010/main" val="86583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58" tIns="45729" rIns="91458" bIns="45729" rtlCol="0"/>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3" name="Date Placeholder 2"/>
          <p:cNvSpPr>
            <a:spLocks noGrp="1"/>
          </p:cNvSpPr>
          <p:nvPr>
            <p:ph type="dt" idx="1"/>
          </p:nvPr>
        </p:nvSpPr>
        <p:spPr>
          <a:xfrm>
            <a:off x="3856038" y="0"/>
            <a:ext cx="2951162" cy="498475"/>
          </a:xfrm>
          <a:prstGeom prst="rect">
            <a:avLst/>
          </a:prstGeom>
        </p:spPr>
        <p:txBody>
          <a:bodyPr vert="horz" lIns="91458" tIns="45729" rIns="91458" bIns="45729" rtlCol="0"/>
          <a:lstStyle>
            <a:lvl1pPr algn="r">
              <a:defRPr sz="1200">
                <a:latin typeface="Calibri" panose="020F0502020204030204" pitchFamily="34" charset="0"/>
                <a:ea typeface="MS PGothic" panose="020B0600070205080204" pitchFamily="34" charset="-128"/>
              </a:defRPr>
            </a:lvl1pPr>
          </a:lstStyle>
          <a:p>
            <a:pPr>
              <a:defRPr/>
            </a:pPr>
            <a:fld id="{AB812A8C-F89B-5549-B53E-42772BDAF6E0}" type="datetimeFigureOut">
              <a:rPr lang="en-GB"/>
              <a:pPr>
                <a:defRPr/>
              </a:pPr>
              <a:t>17/08/20</a:t>
            </a:fld>
            <a:endParaRPr lang="nl-BE"/>
          </a:p>
        </p:txBody>
      </p:sp>
      <p:sp>
        <p:nvSpPr>
          <p:cNvPr id="4" name="Slide Image Placeholder 3"/>
          <p:cNvSpPr>
            <a:spLocks noGrp="1" noRot="1" noChangeAspect="1"/>
          </p:cNvSpPr>
          <p:nvPr>
            <p:ph type="sldImg" idx="2"/>
          </p:nvPr>
        </p:nvSpPr>
        <p:spPr>
          <a:xfrm>
            <a:off x="1168400" y="1243013"/>
            <a:ext cx="4471988" cy="3354387"/>
          </a:xfrm>
          <a:prstGeom prst="rect">
            <a:avLst/>
          </a:prstGeom>
          <a:noFill/>
          <a:ln w="12700">
            <a:solidFill>
              <a:prstClr val="black"/>
            </a:solidFill>
          </a:ln>
        </p:spPr>
        <p:txBody>
          <a:bodyPr vert="horz" lIns="91458" tIns="45729" rIns="91458" bIns="45729" rtlCol="0" anchor="ctr"/>
          <a:lstStyle/>
          <a:p>
            <a:pPr lvl="0"/>
            <a:endParaRPr lang="en-GB" noProof="0"/>
          </a:p>
        </p:txBody>
      </p:sp>
      <p:sp>
        <p:nvSpPr>
          <p:cNvPr id="5" name="Notes Placeholder 4"/>
          <p:cNvSpPr>
            <a:spLocks noGrp="1"/>
          </p:cNvSpPr>
          <p:nvPr>
            <p:ph type="body" sz="quarter" idx="3"/>
          </p:nvPr>
        </p:nvSpPr>
        <p:spPr>
          <a:xfrm>
            <a:off x="681038" y="4783138"/>
            <a:ext cx="5446712" cy="3914775"/>
          </a:xfrm>
          <a:prstGeom prst="rect">
            <a:avLst/>
          </a:prstGeom>
        </p:spPr>
        <p:txBody>
          <a:bodyPr vert="horz" lIns="91458" tIns="45729" rIns="91458" bIns="45729"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6" name="Footer Placeholder 5"/>
          <p:cNvSpPr>
            <a:spLocks noGrp="1"/>
          </p:cNvSpPr>
          <p:nvPr>
            <p:ph type="ftr" sz="quarter" idx="4"/>
          </p:nvPr>
        </p:nvSpPr>
        <p:spPr>
          <a:xfrm>
            <a:off x="0" y="9442450"/>
            <a:ext cx="2951163" cy="498475"/>
          </a:xfrm>
          <a:prstGeom prst="rect">
            <a:avLst/>
          </a:prstGeom>
        </p:spPr>
        <p:txBody>
          <a:bodyPr vert="horz" lIns="91458" tIns="45729" rIns="91458" bIns="45729" rtlCol="0" anchor="b"/>
          <a:lstStyle>
            <a:lvl1pPr algn="l">
              <a:defRPr sz="1200">
                <a:latin typeface="Calibri" panose="020F0502020204030204" pitchFamily="34" charset="0"/>
                <a:ea typeface="MS PGothic" panose="020B0600070205080204" pitchFamily="34" charset="-128"/>
              </a:defRPr>
            </a:lvl1pPr>
          </a:lstStyle>
          <a:p>
            <a:pPr>
              <a:defRPr/>
            </a:pPr>
            <a:endParaRPr lang="en-GB"/>
          </a:p>
        </p:txBody>
      </p:sp>
      <p:sp>
        <p:nvSpPr>
          <p:cNvPr id="7" name="Slide Number Placeholder 6"/>
          <p:cNvSpPr>
            <a:spLocks noGrp="1"/>
          </p:cNvSpPr>
          <p:nvPr>
            <p:ph type="sldNum" sz="quarter" idx="5"/>
          </p:nvPr>
        </p:nvSpPr>
        <p:spPr>
          <a:xfrm>
            <a:off x="3856038" y="9442450"/>
            <a:ext cx="2951162" cy="498475"/>
          </a:xfrm>
          <a:prstGeom prst="rect">
            <a:avLst/>
          </a:prstGeom>
        </p:spPr>
        <p:txBody>
          <a:bodyPr vert="horz" lIns="91458" tIns="45729" rIns="91458" bIns="45729" rtlCol="0" anchor="b"/>
          <a:lstStyle>
            <a:lvl1pPr algn="r">
              <a:defRPr sz="1200">
                <a:latin typeface="Calibri" panose="020F0502020204030204" pitchFamily="34" charset="0"/>
                <a:ea typeface="MS PGothic" panose="020B0600070205080204" pitchFamily="34" charset="-128"/>
              </a:defRPr>
            </a:lvl1pPr>
          </a:lstStyle>
          <a:p>
            <a:pPr>
              <a:defRPr/>
            </a:pPr>
            <a:fld id="{67FB5AD9-BBE2-814A-8701-E814EB4461D2}" type="slidenum">
              <a:rPr lang="en-GB"/>
              <a:pPr>
                <a:defRPr/>
              </a:pPr>
              <a:t>‹#›</a:t>
            </a:fld>
            <a:endParaRPr lang="nl-BE"/>
          </a:p>
        </p:txBody>
      </p:sp>
    </p:spTree>
    <p:extLst>
      <p:ext uri="{BB962C8B-B14F-4D97-AF65-F5344CB8AC3E}">
        <p14:creationId xmlns:p14="http://schemas.microsoft.com/office/powerpoint/2010/main" val="2042505035"/>
      </p:ext>
    </p:extLst>
  </p:cSld>
  <p:clrMap bg1="lt1" tx1="dk1" bg2="lt2" tx2="dk2" accent1="accent1" accent2="accent2" accent3="accent3" accent4="accent4" accent5="accent5" accent6="accent6" hlink="hlink" folHlink="folHlink"/>
  <p:notesStyle>
    <a:lvl1pPr algn="l" rtl="0" eaLnBrk="0" fontAlgn="base" hangingPunct="0">
      <a:spcBef>
        <a:spcPts val="0"/>
      </a:spcBef>
      <a:spcAft>
        <a:spcPct val="0"/>
      </a:spcAft>
      <a:defRPr sz="1000" kern="1200">
        <a:solidFill>
          <a:schemeClr val="tx1"/>
        </a:solidFill>
        <a:latin typeface="+mn-lt"/>
        <a:ea typeface="+mn-ea"/>
        <a:cs typeface="+mn-cs"/>
      </a:defRPr>
    </a:lvl1pPr>
    <a:lvl2pPr marL="457200" algn="l" rtl="0" eaLnBrk="0" fontAlgn="base" hangingPunct="0">
      <a:spcBef>
        <a:spcPts val="0"/>
      </a:spcBef>
      <a:spcAft>
        <a:spcPct val="0"/>
      </a:spcAft>
      <a:defRPr sz="1000" kern="1200">
        <a:solidFill>
          <a:schemeClr val="tx1"/>
        </a:solidFill>
        <a:latin typeface="+mn-lt"/>
        <a:ea typeface="+mn-ea"/>
        <a:cs typeface="+mn-cs"/>
      </a:defRPr>
    </a:lvl2pPr>
    <a:lvl3pPr marL="914400" algn="l" rtl="0" eaLnBrk="0" fontAlgn="base" hangingPunct="0">
      <a:spcBef>
        <a:spcPts val="0"/>
      </a:spcBef>
      <a:spcAft>
        <a:spcPct val="0"/>
      </a:spcAft>
      <a:defRPr sz="1000" kern="1200">
        <a:solidFill>
          <a:schemeClr val="tx1"/>
        </a:solidFill>
        <a:latin typeface="+mn-lt"/>
        <a:ea typeface="+mn-ea"/>
        <a:cs typeface="+mn-cs"/>
      </a:defRPr>
    </a:lvl3pPr>
    <a:lvl4pPr marL="1371600" algn="l" rtl="0" eaLnBrk="0" fontAlgn="base" hangingPunct="0">
      <a:spcBef>
        <a:spcPts val="0"/>
      </a:spcBef>
      <a:spcAft>
        <a:spcPct val="0"/>
      </a:spcAft>
      <a:defRPr sz="1000" kern="1200">
        <a:solidFill>
          <a:schemeClr val="tx1"/>
        </a:solidFill>
        <a:latin typeface="+mn-lt"/>
        <a:ea typeface="+mn-ea"/>
        <a:cs typeface="+mn-cs"/>
      </a:defRPr>
    </a:lvl4pPr>
    <a:lvl5pPr marL="1828800" algn="l" rtl="0" eaLnBrk="0" fontAlgn="base" hangingPunct="0">
      <a:spcBef>
        <a:spcPts val="0"/>
      </a:spcBef>
      <a:spcAft>
        <a:spcPct val="0"/>
      </a:spcAft>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s://www.grc.com/haystack.htm"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https://vimeo.com/426500246/a76c9905ab"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www.haveibeenpwned.com"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dirty="0" err="1"/>
              <a:t>Hello</a:t>
            </a:r>
            <a:r>
              <a:rPr lang="nl-BE" dirty="0"/>
              <a:t> and </a:t>
            </a:r>
            <a:r>
              <a:rPr lang="nl-BE" dirty="0" err="1"/>
              <a:t>welcome</a:t>
            </a:r>
            <a:r>
              <a:rPr lang="nl-BE" baseline="0" dirty="0"/>
              <a:t> </a:t>
            </a:r>
            <a:r>
              <a:rPr lang="nl-BE" baseline="0" dirty="0" err="1"/>
              <a:t>everyone</a:t>
            </a:r>
            <a:r>
              <a:rPr dirty="0"/>
              <a:t>!</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a:t>
            </a:fld>
            <a:endParaRPr lang="nl-BE">
              <a:solidFill>
                <a:prstClr val="black"/>
              </a:solidFill>
            </a:endParaRPr>
          </a:p>
        </p:txBody>
      </p:sp>
    </p:spTree>
    <p:extLst>
      <p:ext uri="{BB962C8B-B14F-4D97-AF65-F5344CB8AC3E}">
        <p14:creationId xmlns:p14="http://schemas.microsoft.com/office/powerpoint/2010/main" val="2796806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nl-BE" kern="1200" noProof="0" dirty="0" err="1">
                <a:solidFill>
                  <a:schemeClr val="tx1"/>
                </a:solidFill>
                <a:effectLst/>
                <a:latin typeface="+mn-lt"/>
              </a:rPr>
              <a:t>What</a:t>
            </a:r>
            <a:r>
              <a:rPr lang="nl-BE" kern="1200" noProof="0" dirty="0">
                <a:solidFill>
                  <a:schemeClr val="tx1"/>
                </a:solidFill>
                <a:effectLst/>
                <a:latin typeface="+mn-lt"/>
              </a:rPr>
              <a:t> is </a:t>
            </a:r>
            <a:r>
              <a:rPr lang="nl-BE" kern="1200" noProof="0" dirty="0" err="1">
                <a:solidFill>
                  <a:schemeClr val="tx1"/>
                </a:solidFill>
                <a:effectLst/>
                <a:latin typeface="+mn-lt"/>
              </a:rPr>
              <a:t>your</a:t>
            </a:r>
            <a:r>
              <a:rPr lang="nl-BE" kern="1200" baseline="0" noProof="0" dirty="0">
                <a:solidFill>
                  <a:schemeClr val="tx1"/>
                </a:solidFill>
                <a:effectLst/>
                <a:latin typeface="+mn-lt"/>
              </a:rPr>
              <a:t> opinion</a:t>
            </a:r>
            <a:r>
              <a:rPr lang="nl-BE" kern="1200" noProof="0" dirty="0">
                <a:solidFill>
                  <a:schemeClr val="tx1"/>
                </a:solidFill>
                <a:effectLst/>
                <a:latin typeface="+mn-lt"/>
              </a:rPr>
              <a:t>?</a:t>
            </a:r>
          </a:p>
          <a:p>
            <a:pPr lvl="0"/>
            <a:r>
              <a:rPr lang="nl-BE" kern="1200" noProof="0" dirty="0">
                <a:solidFill>
                  <a:schemeClr val="tx1"/>
                </a:solidFill>
                <a:effectLst/>
                <a:latin typeface="+mn-lt"/>
              </a:rPr>
              <a:t>Do </a:t>
            </a:r>
            <a:r>
              <a:rPr lang="nl-BE" kern="1200" noProof="0" dirty="0" err="1">
                <a:solidFill>
                  <a:schemeClr val="tx1"/>
                </a:solidFill>
                <a:effectLst/>
                <a:latin typeface="+mn-lt"/>
              </a:rPr>
              <a:t>you</a:t>
            </a:r>
            <a:r>
              <a:rPr lang="nl-BE" kern="1200" noProof="0" dirty="0">
                <a:solidFill>
                  <a:schemeClr val="tx1"/>
                </a:solidFill>
                <a:effectLst/>
                <a:latin typeface="+mn-lt"/>
              </a:rPr>
              <a:t> have </a:t>
            </a:r>
            <a:r>
              <a:rPr lang="nl-BE" kern="1200" noProof="0" dirty="0" err="1">
                <a:solidFill>
                  <a:schemeClr val="tx1"/>
                </a:solidFill>
                <a:effectLst/>
                <a:latin typeface="+mn-lt"/>
              </a:rPr>
              <a:t>remarks</a:t>
            </a:r>
            <a:r>
              <a:rPr lang="nl-BE" kern="1200" noProof="0" dirty="0">
                <a:solidFill>
                  <a:schemeClr val="tx1"/>
                </a:solidFill>
                <a:effectLst/>
                <a:latin typeface="+mn-lt"/>
              </a:rPr>
              <a:t>?</a:t>
            </a:r>
          </a:p>
          <a:p>
            <a:pPr lvl="0"/>
            <a:r>
              <a:rPr lang="nl-BE" kern="1200" noProof="0" dirty="0" err="1">
                <a:solidFill>
                  <a:schemeClr val="tx1"/>
                </a:solidFill>
                <a:effectLst/>
                <a:latin typeface="+mn-lt"/>
              </a:rPr>
              <a:t>What</a:t>
            </a:r>
            <a:r>
              <a:rPr lang="nl-BE" kern="1200" noProof="0" dirty="0">
                <a:solidFill>
                  <a:schemeClr val="tx1"/>
                </a:solidFill>
                <a:effectLst/>
                <a:latin typeface="+mn-lt"/>
              </a:rPr>
              <a:t> do</a:t>
            </a:r>
            <a:r>
              <a:rPr lang="nl-BE" kern="1200" baseline="0" noProof="0" dirty="0">
                <a:solidFill>
                  <a:schemeClr val="tx1"/>
                </a:solidFill>
                <a:effectLst/>
                <a:latin typeface="+mn-lt"/>
              </a:rPr>
              <a:t> </a:t>
            </a:r>
            <a:r>
              <a:rPr lang="nl-BE" kern="1200" baseline="0" noProof="0" dirty="0" err="1">
                <a:solidFill>
                  <a:schemeClr val="tx1"/>
                </a:solidFill>
                <a:effectLst/>
                <a:latin typeface="+mn-lt"/>
              </a:rPr>
              <a:t>you</a:t>
            </a:r>
            <a:r>
              <a:rPr lang="nl-BE" kern="1200" baseline="0" noProof="0" dirty="0">
                <a:solidFill>
                  <a:schemeClr val="tx1"/>
                </a:solidFill>
                <a:effectLst/>
                <a:latin typeface="+mn-lt"/>
              </a:rPr>
              <a:t> </a:t>
            </a:r>
            <a:r>
              <a:rPr lang="nl-BE" kern="1200" baseline="0" noProof="0" dirty="0" err="1">
                <a:solidFill>
                  <a:schemeClr val="tx1"/>
                </a:solidFill>
                <a:effectLst/>
                <a:latin typeface="+mn-lt"/>
              </a:rPr>
              <a:t>remember</a:t>
            </a:r>
            <a:r>
              <a:rPr lang="nl-BE" kern="1200" noProof="0" dirty="0">
                <a:solidFill>
                  <a:schemeClr val="tx1"/>
                </a:solidFill>
                <a:effectLst/>
                <a:latin typeface="+mn-lt"/>
              </a:rPr>
              <a:t>?</a:t>
            </a:r>
          </a:p>
          <a:p>
            <a:pPr lvl="0"/>
            <a:r>
              <a:rPr lang="nl-BE" kern="1200" noProof="0" dirty="0" err="1">
                <a:solidFill>
                  <a:schemeClr val="tx1"/>
                </a:solidFill>
                <a:effectLst/>
                <a:latin typeface="+mn-lt"/>
              </a:rPr>
              <a:t>What</a:t>
            </a:r>
            <a:r>
              <a:rPr lang="nl-BE" kern="1200" noProof="0" dirty="0">
                <a:solidFill>
                  <a:schemeClr val="tx1"/>
                </a:solidFill>
                <a:effectLst/>
                <a:latin typeface="+mn-lt"/>
              </a:rPr>
              <a:t> </a:t>
            </a:r>
            <a:r>
              <a:rPr lang="nl-BE" kern="1200" noProof="0" dirty="0" err="1">
                <a:solidFill>
                  <a:schemeClr val="tx1"/>
                </a:solidFill>
                <a:effectLst/>
                <a:latin typeface="+mn-lt"/>
              </a:rPr>
              <a:t>will</a:t>
            </a:r>
            <a:r>
              <a:rPr lang="nl-BE" kern="1200" noProof="0" dirty="0">
                <a:solidFill>
                  <a:schemeClr val="tx1"/>
                </a:solidFill>
                <a:effectLst/>
                <a:latin typeface="+mn-lt"/>
              </a:rPr>
              <a:t> </a:t>
            </a:r>
            <a:r>
              <a:rPr lang="nl-BE" kern="1200" noProof="0" dirty="0" err="1">
                <a:solidFill>
                  <a:schemeClr val="tx1"/>
                </a:solidFill>
                <a:effectLst/>
                <a:latin typeface="+mn-lt"/>
              </a:rPr>
              <a:t>be</a:t>
            </a:r>
            <a:r>
              <a:rPr lang="nl-BE" kern="1200" noProof="0" dirty="0">
                <a:solidFill>
                  <a:schemeClr val="tx1"/>
                </a:solidFill>
                <a:effectLst/>
                <a:latin typeface="+mn-lt"/>
              </a:rPr>
              <a:t> </a:t>
            </a:r>
            <a:r>
              <a:rPr lang="nl-BE" kern="1200" noProof="0" dirty="0" err="1">
                <a:solidFill>
                  <a:schemeClr val="tx1"/>
                </a:solidFill>
                <a:effectLst/>
                <a:latin typeface="+mn-lt"/>
              </a:rPr>
              <a:t>your</a:t>
            </a:r>
            <a:r>
              <a:rPr lang="nl-BE" kern="1200" noProof="0" dirty="0">
                <a:solidFill>
                  <a:schemeClr val="tx1"/>
                </a:solidFill>
                <a:effectLst/>
                <a:latin typeface="+mn-lt"/>
              </a:rPr>
              <a:t> first</a:t>
            </a:r>
            <a:r>
              <a:rPr lang="nl-BE" kern="1200" baseline="0" noProof="0" dirty="0">
                <a:solidFill>
                  <a:schemeClr val="tx1"/>
                </a:solidFill>
                <a:effectLst/>
                <a:latin typeface="+mn-lt"/>
              </a:rPr>
              <a:t> action </a:t>
            </a:r>
            <a:r>
              <a:rPr lang="nl-BE" kern="1200" baseline="0" noProof="0" dirty="0" err="1">
                <a:solidFill>
                  <a:schemeClr val="tx1"/>
                </a:solidFill>
                <a:effectLst/>
                <a:latin typeface="+mn-lt"/>
              </a:rPr>
              <a:t>after</a:t>
            </a:r>
            <a:r>
              <a:rPr lang="nl-BE" kern="1200" baseline="0" noProof="0" dirty="0">
                <a:solidFill>
                  <a:schemeClr val="tx1"/>
                </a:solidFill>
                <a:effectLst/>
                <a:latin typeface="+mn-lt"/>
              </a:rPr>
              <a:t> </a:t>
            </a:r>
            <a:r>
              <a:rPr lang="nl-BE" kern="1200" baseline="0" noProof="0" dirty="0" err="1">
                <a:solidFill>
                  <a:schemeClr val="tx1"/>
                </a:solidFill>
                <a:effectLst/>
                <a:latin typeface="+mn-lt"/>
              </a:rPr>
              <a:t>this</a:t>
            </a:r>
            <a:r>
              <a:rPr lang="nl-BE" kern="1200" baseline="0" noProof="0" dirty="0">
                <a:solidFill>
                  <a:schemeClr val="tx1"/>
                </a:solidFill>
                <a:effectLst/>
                <a:latin typeface="+mn-lt"/>
              </a:rPr>
              <a:t> </a:t>
            </a:r>
            <a:r>
              <a:rPr lang="nl-BE" kern="1200" baseline="0" noProof="0" dirty="0" err="1">
                <a:solidFill>
                  <a:schemeClr val="tx1"/>
                </a:solidFill>
                <a:effectLst/>
                <a:latin typeface="+mn-lt"/>
              </a:rPr>
              <a:t>presentation</a:t>
            </a:r>
            <a:r>
              <a:rPr lang="nl-BE" kern="1200" baseline="0" noProof="0" dirty="0">
                <a:solidFill>
                  <a:schemeClr val="tx1"/>
                </a:solidFill>
                <a:effectLst/>
                <a:latin typeface="+mn-lt"/>
              </a:rPr>
              <a:t>?</a:t>
            </a:r>
            <a:endParaRPr lang="nl-BE" b="0" kern="1200" noProof="0" dirty="0">
              <a:solidFill>
                <a:schemeClr val="tx1"/>
              </a:solidFill>
              <a:effectLst/>
              <a:latin typeface="+mn-lt"/>
            </a:endParaRPr>
          </a:p>
          <a:p>
            <a:pPr lvl="0"/>
            <a:endParaRPr lang="fr-BE" kern="1200" dirty="0">
              <a:solidFill>
                <a:schemeClr val="tx1"/>
              </a:solidFill>
              <a:effectLst/>
              <a:latin typeface="+mn-lt"/>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10</a:t>
            </a:fld>
            <a:endParaRPr lang="nl-BE">
              <a:solidFill>
                <a:prstClr val="black"/>
              </a:solidFill>
            </a:endParaRPr>
          </a:p>
        </p:txBody>
      </p:sp>
    </p:spTree>
    <p:extLst>
      <p:ext uri="{BB962C8B-B14F-4D97-AF65-F5344CB8AC3E}">
        <p14:creationId xmlns:p14="http://schemas.microsoft.com/office/powerpoint/2010/main" val="350042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100" dirty="0" err="1">
                <a:latin typeface="Calibri"/>
              </a:rPr>
              <a:t>Thank</a:t>
            </a:r>
            <a:r>
              <a:rPr lang="fr-FR" sz="1100" dirty="0">
                <a:latin typeface="Calibri"/>
              </a:rPr>
              <a:t> </a:t>
            </a:r>
            <a:r>
              <a:rPr lang="fr-FR" sz="1100" dirty="0" err="1">
                <a:latin typeface="Calibri"/>
              </a:rPr>
              <a:t>you</a:t>
            </a:r>
            <a:r>
              <a:rPr lang="fr-FR" sz="1100" dirty="0">
                <a:latin typeface="Calibri"/>
              </a:rPr>
              <a:t> for </a:t>
            </a:r>
            <a:r>
              <a:rPr lang="fr-FR" sz="1100" dirty="0" err="1">
                <a:latin typeface="Calibri"/>
              </a:rPr>
              <a:t>your</a:t>
            </a:r>
            <a:r>
              <a:rPr lang="fr-FR" sz="1100" dirty="0">
                <a:latin typeface="Calibri"/>
              </a:rPr>
              <a:t> attention!</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11</a:t>
            </a:fld>
            <a:endParaRPr lang="nl-BE">
              <a:solidFill>
                <a:prstClr val="black"/>
              </a:solidFill>
            </a:endParaRPr>
          </a:p>
        </p:txBody>
      </p:sp>
    </p:spTree>
    <p:extLst>
      <p:ext uri="{BB962C8B-B14F-4D97-AF65-F5344CB8AC3E}">
        <p14:creationId xmlns:p14="http://schemas.microsoft.com/office/powerpoint/2010/main" val="203006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dirty="0"/>
              <a:t>A classic</a:t>
            </a:r>
            <a:r>
              <a:rPr lang="nl-BE" baseline="0" dirty="0"/>
              <a:t> </a:t>
            </a:r>
            <a:r>
              <a:rPr lang="nl-BE" baseline="0" dirty="0" err="1"/>
              <a:t>hacking</a:t>
            </a:r>
            <a:r>
              <a:rPr lang="nl-BE" baseline="0" dirty="0"/>
              <a:t> scenario </a:t>
            </a:r>
            <a:r>
              <a:rPr lang="nl-BE" baseline="0" dirty="0" err="1"/>
              <a:t>with</a:t>
            </a:r>
            <a:r>
              <a:rPr lang="nl-BE" baseline="0" dirty="0"/>
              <a:t> SME</a:t>
            </a:r>
            <a:r>
              <a:rPr dirty="0"/>
              <a:t>.</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2</a:t>
            </a:fld>
            <a:endParaRPr lang="nl-BE">
              <a:solidFill>
                <a:prstClr val="black"/>
              </a:solidFill>
            </a:endParaRPr>
          </a:p>
        </p:txBody>
      </p:sp>
    </p:spTree>
    <p:extLst>
      <p:ext uri="{BB962C8B-B14F-4D97-AF65-F5344CB8AC3E}">
        <p14:creationId xmlns:p14="http://schemas.microsoft.com/office/powerpoint/2010/main" val="2559497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1" kern="1200" dirty="0">
                <a:solidFill>
                  <a:schemeClr val="tx1"/>
                </a:solidFill>
                <a:effectLst/>
                <a:latin typeface="+mn-lt"/>
              </a:rPr>
              <a:t>Attention: hacking!</a:t>
            </a:r>
            <a:r>
              <a:rPr lang="en-GB" kern="1200" dirty="0">
                <a:solidFill>
                  <a:schemeClr val="tx1"/>
                </a:solidFill>
                <a:effectLst/>
                <a:latin typeface="+mn-lt"/>
              </a:rPr>
              <a:t> </a:t>
            </a:r>
          </a:p>
          <a:p>
            <a:r>
              <a:rPr lang="en-GB" kern="1200" dirty="0">
                <a:solidFill>
                  <a:schemeClr val="tx1"/>
                </a:solidFill>
                <a:effectLst/>
                <a:latin typeface="+mn-lt"/>
              </a:rPr>
              <a:t>A person with bad intentions </a:t>
            </a:r>
            <a:r>
              <a:rPr lang="en-GB" b="1" kern="1200" dirty="0">
                <a:solidFill>
                  <a:schemeClr val="tx1"/>
                </a:solidFill>
                <a:effectLst/>
                <a:latin typeface="+mn-lt"/>
              </a:rPr>
              <a:t>hacked your password</a:t>
            </a:r>
            <a:r>
              <a:rPr lang="en-GB" kern="1200" dirty="0">
                <a:solidFill>
                  <a:schemeClr val="tx1"/>
                </a:solidFill>
                <a:effectLst/>
                <a:latin typeface="+mn-lt"/>
              </a:rPr>
              <a:t>. In fact this person has your keys in his hands. He can steal </a:t>
            </a:r>
            <a:r>
              <a:rPr lang="en-GB" b="1" kern="1200" dirty="0">
                <a:solidFill>
                  <a:schemeClr val="tx1"/>
                </a:solidFill>
                <a:effectLst/>
                <a:latin typeface="+mn-lt"/>
              </a:rPr>
              <a:t>confidential information</a:t>
            </a:r>
            <a:r>
              <a:rPr lang="en-GB" kern="1200" dirty="0">
                <a:solidFill>
                  <a:schemeClr val="tx1"/>
                </a:solidFill>
                <a:effectLst/>
                <a:latin typeface="+mn-lt"/>
              </a:rPr>
              <a:t>, send messages on your behalf to </a:t>
            </a:r>
            <a:r>
              <a:rPr lang="en-GB" b="1" kern="1200" dirty="0">
                <a:solidFill>
                  <a:schemeClr val="tx1"/>
                </a:solidFill>
                <a:effectLst/>
                <a:latin typeface="+mn-lt"/>
              </a:rPr>
              <a:t>all your contacts</a:t>
            </a:r>
            <a:r>
              <a:rPr lang="en-GB" kern="1200" dirty="0">
                <a:solidFill>
                  <a:schemeClr val="tx1"/>
                </a:solidFill>
                <a:effectLst/>
                <a:latin typeface="+mn-lt"/>
              </a:rPr>
              <a:t> (friends, colleagues, clients). He can log in in </a:t>
            </a:r>
            <a:r>
              <a:rPr lang="en-GB" b="1" kern="1200" dirty="0">
                <a:solidFill>
                  <a:schemeClr val="tx1"/>
                </a:solidFill>
                <a:effectLst/>
                <a:latin typeface="+mn-lt"/>
              </a:rPr>
              <a:t>social networks</a:t>
            </a:r>
            <a:r>
              <a:rPr lang="en-GB" kern="1200" dirty="0">
                <a:solidFill>
                  <a:schemeClr val="tx1"/>
                </a:solidFill>
                <a:effectLst/>
                <a:latin typeface="+mn-lt"/>
              </a:rPr>
              <a:t> with your profile and buy stuff on your favourite sites.</a:t>
            </a:r>
            <a:endParaRPr lang="fr-FR" b="0" kern="1200" dirty="0">
              <a:solidFill>
                <a:schemeClr val="tx1"/>
              </a:solidFill>
              <a:effectLst/>
              <a:latin typeface="+mn-lt"/>
            </a:endParaRP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3</a:t>
            </a:fld>
            <a:endParaRPr lang="nl-BE">
              <a:solidFill>
                <a:prstClr val="black"/>
              </a:solidFill>
            </a:endParaRPr>
          </a:p>
        </p:txBody>
      </p:sp>
    </p:spTree>
    <p:extLst>
      <p:ext uri="{BB962C8B-B14F-4D97-AF65-F5344CB8AC3E}">
        <p14:creationId xmlns:p14="http://schemas.microsoft.com/office/powerpoint/2010/main" val="350042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nl-BE" dirty="0"/>
              <a:t>H</a:t>
            </a:r>
            <a:r>
              <a:rPr dirty="0" err="1"/>
              <a:t>ack</a:t>
            </a:r>
            <a:r>
              <a:rPr lang="nl-BE" dirty="0" err="1"/>
              <a:t>ing</a:t>
            </a:r>
            <a:r>
              <a:rPr lang="nl-BE" baseline="0" dirty="0"/>
              <a:t> </a:t>
            </a:r>
            <a:r>
              <a:rPr lang="nl-BE" baseline="0" dirty="0" err="1"/>
              <a:t>passwords</a:t>
            </a:r>
            <a:r>
              <a:rPr dirty="0"/>
              <a:t> is </a:t>
            </a:r>
            <a:r>
              <a:rPr lang="nl-BE" dirty="0"/>
              <a:t>a </a:t>
            </a:r>
            <a:r>
              <a:rPr lang="nl-BE" dirty="0" err="1"/>
              <a:t>fraudulous</a:t>
            </a:r>
            <a:r>
              <a:rPr dirty="0"/>
              <a:t> </a:t>
            </a:r>
            <a:r>
              <a:rPr dirty="0" err="1"/>
              <a:t>techni</a:t>
            </a:r>
            <a:r>
              <a:rPr lang="nl-BE" dirty="0"/>
              <a:t>que </a:t>
            </a:r>
            <a:r>
              <a:rPr lang="nl-BE" dirty="0" err="1"/>
              <a:t>which</a:t>
            </a:r>
            <a:r>
              <a:rPr lang="nl-BE" dirty="0"/>
              <a:t> </a:t>
            </a:r>
            <a:r>
              <a:rPr lang="nl-BE" dirty="0" err="1"/>
              <a:t>consists</a:t>
            </a:r>
            <a:r>
              <a:rPr lang="nl-BE" dirty="0"/>
              <a:t> of </a:t>
            </a:r>
            <a:r>
              <a:rPr lang="fr-FR" b="1" dirty="0" err="1"/>
              <a:t>stealing</a:t>
            </a:r>
            <a:r>
              <a:rPr lang="fr-FR" b="1" baseline="0" dirty="0"/>
              <a:t> a </a:t>
            </a:r>
            <a:r>
              <a:rPr lang="fr-FR" b="1" baseline="0" dirty="0" err="1"/>
              <a:t>password</a:t>
            </a:r>
            <a:r>
              <a:rPr lang="fr-FR" b="1" baseline="0" dirty="0"/>
              <a:t> to </a:t>
            </a:r>
            <a:r>
              <a:rPr lang="fr-FR" b="1" baseline="0" dirty="0" err="1"/>
              <a:t>get</a:t>
            </a:r>
            <a:r>
              <a:rPr lang="fr-FR" b="1" baseline="0" dirty="0"/>
              <a:t> </a:t>
            </a:r>
            <a:r>
              <a:rPr lang="fr-FR" b="1" baseline="0" dirty="0" err="1"/>
              <a:t>access</a:t>
            </a:r>
            <a:r>
              <a:rPr lang="fr-FR" b="1" baseline="0" dirty="0"/>
              <a:t> to </a:t>
            </a:r>
            <a:r>
              <a:rPr lang="fr-FR" b="1" baseline="0" dirty="0" err="1"/>
              <a:t>professional</a:t>
            </a:r>
            <a:r>
              <a:rPr lang="fr-FR" b="1" baseline="0" dirty="0"/>
              <a:t> and </a:t>
            </a:r>
            <a:r>
              <a:rPr lang="fr-FR" b="1" baseline="0" dirty="0" err="1"/>
              <a:t>personal</a:t>
            </a:r>
            <a:r>
              <a:rPr lang="fr-FR" b="1" baseline="0" dirty="0"/>
              <a:t> </a:t>
            </a:r>
            <a:r>
              <a:rPr lang="fr-FR" b="1" baseline="0" dirty="0" err="1"/>
              <a:t>accounts</a:t>
            </a:r>
            <a:r>
              <a:rPr lang="fr-FR" b="0" baseline="0" dirty="0"/>
              <a:t>. </a:t>
            </a:r>
            <a:endParaRPr lang="nl-BE" b="0" dirty="0"/>
          </a:p>
          <a:p>
            <a:endParaRPr lang="nl-BE" b="1" dirty="0"/>
          </a:p>
          <a:p>
            <a:r>
              <a:rPr lang="fr-FR" b="1" dirty="0"/>
              <a:t>The</a:t>
            </a:r>
            <a:r>
              <a:rPr lang="fr-FR" b="1" baseline="0" dirty="0"/>
              <a:t> </a:t>
            </a:r>
            <a:r>
              <a:rPr lang="fr-FR" b="1" baseline="0" dirty="0" err="1"/>
              <a:t>purpose</a:t>
            </a:r>
            <a:r>
              <a:rPr lang="fr-FR" b="1" dirty="0"/>
              <a:t>?</a:t>
            </a:r>
            <a:r>
              <a:rPr dirty="0"/>
              <a:t> </a:t>
            </a:r>
          </a:p>
          <a:p>
            <a:pPr marL="171450" indent="-171450">
              <a:buFont typeface="Arial"/>
              <a:buChar char="•"/>
            </a:pPr>
            <a:r>
              <a:rPr lang="nl-BE" dirty="0" err="1"/>
              <a:t>Looking</a:t>
            </a:r>
            <a:r>
              <a:rPr lang="nl-BE" dirty="0"/>
              <a:t> for</a:t>
            </a:r>
            <a:r>
              <a:rPr dirty="0"/>
              <a:t> </a:t>
            </a:r>
            <a:r>
              <a:rPr lang="fr-FR" b="1" dirty="0" err="1"/>
              <a:t>personal</a:t>
            </a:r>
            <a:r>
              <a:rPr lang="fr-FR" b="1" dirty="0"/>
              <a:t> information </a:t>
            </a:r>
            <a:r>
              <a:rPr dirty="0"/>
              <a:t>(ID, </a:t>
            </a:r>
            <a:r>
              <a:rPr lang="nl-BE" dirty="0" err="1"/>
              <a:t>passswords</a:t>
            </a:r>
            <a:r>
              <a:rPr lang="nl-BE" dirty="0"/>
              <a:t>, c</a:t>
            </a:r>
            <a:r>
              <a:rPr dirty="0" err="1"/>
              <a:t>redit</a:t>
            </a:r>
            <a:r>
              <a:rPr lang="nl-BE" dirty="0"/>
              <a:t> card </a:t>
            </a:r>
            <a:r>
              <a:rPr lang="nl-BE" dirty="0" err="1"/>
              <a:t>number</a:t>
            </a:r>
            <a:r>
              <a:rPr dirty="0"/>
              <a:t>).</a:t>
            </a:r>
          </a:p>
          <a:p>
            <a:pPr marL="171450" indent="-171450">
              <a:buFont typeface="Arial"/>
              <a:buChar char="•"/>
            </a:pPr>
            <a:r>
              <a:rPr lang="nl-BE" dirty="0"/>
              <a:t>Access</a:t>
            </a:r>
            <a:r>
              <a:rPr lang="nl-BE" baseline="0" dirty="0"/>
              <a:t> </a:t>
            </a:r>
            <a:r>
              <a:rPr lang="nl-BE" baseline="0" dirty="0" err="1"/>
              <a:t>to</a:t>
            </a:r>
            <a:r>
              <a:rPr lang="nl-BE" baseline="0" dirty="0"/>
              <a:t> </a:t>
            </a:r>
            <a:r>
              <a:rPr dirty="0"/>
              <a:t> </a:t>
            </a:r>
            <a:r>
              <a:rPr lang="fr-FR" b="1" dirty="0"/>
              <a:t>sensitive data</a:t>
            </a:r>
            <a:r>
              <a:rPr lang="fr-FR" b="1" baseline="0" dirty="0"/>
              <a:t> </a:t>
            </a:r>
            <a:r>
              <a:rPr lang="fr-FR" b="1" dirty="0"/>
              <a:t> </a:t>
            </a:r>
            <a:r>
              <a:rPr dirty="0"/>
              <a:t>in</a:t>
            </a:r>
            <a:r>
              <a:rPr lang="nl-BE" dirty="0"/>
              <a:t> </a:t>
            </a:r>
            <a:r>
              <a:rPr lang="nl-BE" dirty="0" err="1"/>
              <a:t>your</a:t>
            </a:r>
            <a:r>
              <a:rPr lang="nl-BE" dirty="0"/>
              <a:t> </a:t>
            </a:r>
            <a:r>
              <a:rPr lang="nl-BE" dirty="0" err="1"/>
              <a:t>organisation</a:t>
            </a:r>
            <a:r>
              <a:rPr dirty="0"/>
              <a:t>.</a:t>
            </a:r>
          </a:p>
          <a:p>
            <a:pPr marL="171450" indent="-171450">
              <a:buFont typeface="Arial"/>
              <a:buChar char="•"/>
            </a:pPr>
            <a:r>
              <a:rPr lang="fr-FR" b="1" dirty="0" err="1"/>
              <a:t>Steal</a:t>
            </a:r>
            <a:r>
              <a:rPr lang="fr-FR" b="1" dirty="0"/>
              <a:t> money</a:t>
            </a:r>
            <a:r>
              <a:rPr dirty="0"/>
              <a:t> </a:t>
            </a:r>
            <a:r>
              <a:rPr lang="nl-BE" dirty="0" err="1"/>
              <a:t>by</a:t>
            </a:r>
            <a:r>
              <a:rPr lang="nl-BE" dirty="0"/>
              <a:t> </a:t>
            </a:r>
            <a:r>
              <a:rPr lang="nl-BE" dirty="0" err="1"/>
              <a:t>getting</a:t>
            </a:r>
            <a:r>
              <a:rPr lang="nl-BE" dirty="0"/>
              <a:t> access </a:t>
            </a:r>
            <a:r>
              <a:rPr lang="nl-BE" dirty="0" err="1"/>
              <a:t>to</a:t>
            </a:r>
            <a:r>
              <a:rPr lang="nl-BE" dirty="0"/>
              <a:t> </a:t>
            </a:r>
            <a:r>
              <a:rPr lang="nl-BE" dirty="0" err="1"/>
              <a:t>your</a:t>
            </a:r>
            <a:r>
              <a:rPr lang="nl-BE" dirty="0"/>
              <a:t> bank data</a:t>
            </a:r>
            <a:r>
              <a:rPr dirty="0"/>
              <a:t>.</a:t>
            </a:r>
            <a:endParaRPr lang="nl-BE" dirty="0"/>
          </a:p>
          <a:p>
            <a:endParaRPr lang="nl-BE" b="1" dirty="0"/>
          </a:p>
          <a:p>
            <a:r>
              <a:rPr lang="fr-FR" b="1" dirty="0"/>
              <a:t>How?</a:t>
            </a:r>
          </a:p>
          <a:p>
            <a:pPr marL="171450" indent="-171450">
              <a:buFont typeface="Arial"/>
              <a:buChar char="•"/>
            </a:pPr>
            <a:r>
              <a:rPr lang="nl-BE" dirty="0"/>
              <a:t>H</a:t>
            </a:r>
            <a:r>
              <a:rPr dirty="0"/>
              <a:t>acker</a:t>
            </a:r>
            <a:r>
              <a:rPr lang="nl-BE" dirty="0"/>
              <a:t> </a:t>
            </a:r>
            <a:r>
              <a:rPr lang="nl-BE" dirty="0" err="1"/>
              <a:t>uses</a:t>
            </a:r>
            <a:r>
              <a:rPr lang="nl-BE" dirty="0"/>
              <a:t> </a:t>
            </a:r>
            <a:r>
              <a:rPr lang="nl-BE" b="1" dirty="0" err="1"/>
              <a:t>decryption</a:t>
            </a:r>
            <a:r>
              <a:rPr lang="nl-BE" b="1" dirty="0"/>
              <a:t> program</a:t>
            </a:r>
            <a:r>
              <a:rPr lang="nl-BE" dirty="0"/>
              <a:t> for</a:t>
            </a:r>
            <a:r>
              <a:rPr lang="nl-BE" baseline="0" dirty="0"/>
              <a:t> </a:t>
            </a:r>
            <a:r>
              <a:rPr lang="nl-BE" baseline="0" dirty="0" err="1"/>
              <a:t>passwords</a:t>
            </a:r>
            <a:r>
              <a:rPr dirty="0"/>
              <a:t>.</a:t>
            </a:r>
            <a:endParaRPr lang="nl-BE" dirty="0"/>
          </a:p>
          <a:p>
            <a:pPr marL="171450" indent="-171450">
              <a:buFont typeface="Arial"/>
              <a:buChar char="•"/>
            </a:pPr>
            <a:r>
              <a:rPr dirty="0" err="1"/>
              <a:t>Een</a:t>
            </a:r>
            <a:r>
              <a:rPr dirty="0"/>
              <a:t> </a:t>
            </a:r>
            <a:r>
              <a:rPr dirty="0" err="1"/>
              <a:t>perso</a:t>
            </a:r>
            <a:r>
              <a:rPr lang="nl-BE" dirty="0" err="1"/>
              <a:t>nal</a:t>
            </a:r>
            <a:r>
              <a:rPr lang="nl-BE" dirty="0"/>
              <a:t> attack, </a:t>
            </a:r>
            <a:r>
              <a:rPr lang="nl-BE" dirty="0" err="1"/>
              <a:t>an</a:t>
            </a:r>
            <a:r>
              <a:rPr lang="nl-BE" dirty="0"/>
              <a:t> </a:t>
            </a:r>
            <a:r>
              <a:rPr lang="nl-BE" dirty="0" err="1"/>
              <a:t>acquaintance</a:t>
            </a:r>
            <a:r>
              <a:rPr lang="nl-BE" baseline="0" dirty="0"/>
              <a:t> or a </a:t>
            </a:r>
            <a:r>
              <a:rPr lang="nl-BE" baseline="0" dirty="0" err="1"/>
              <a:t>third</a:t>
            </a:r>
            <a:r>
              <a:rPr lang="nl-BE" baseline="0" dirty="0"/>
              <a:t> </a:t>
            </a:r>
            <a:r>
              <a:rPr lang="nl-BE" baseline="0" dirty="0" err="1"/>
              <a:t>who</a:t>
            </a:r>
            <a:r>
              <a:rPr lang="nl-BE" baseline="0" dirty="0"/>
              <a:t> has direct access </a:t>
            </a:r>
            <a:r>
              <a:rPr lang="nl-BE" baseline="0" dirty="0" err="1"/>
              <a:t>to</a:t>
            </a:r>
            <a:r>
              <a:rPr lang="nl-BE" baseline="0" dirty="0"/>
              <a:t> </a:t>
            </a:r>
            <a:r>
              <a:rPr lang="nl-BE" baseline="0" dirty="0" err="1"/>
              <a:t>your</a:t>
            </a:r>
            <a:r>
              <a:rPr lang="nl-BE" baseline="0" dirty="0"/>
              <a:t> password</a:t>
            </a:r>
            <a:r>
              <a:rPr dirty="0"/>
              <a:t>. </a:t>
            </a:r>
            <a:endParaRPr lang="nl-BE" dirty="0"/>
          </a:p>
          <a:p>
            <a:pPr marL="171450" indent="-171450">
              <a:buFont typeface="Arial"/>
              <a:buChar char="•"/>
            </a:pPr>
            <a:r>
              <a:rPr lang="nl-BE" dirty="0"/>
              <a:t>A </a:t>
            </a:r>
            <a:r>
              <a:rPr lang="fr-FR" b="1" baseline="0" dirty="0" err="1"/>
              <a:t>phishing</a:t>
            </a:r>
            <a:r>
              <a:rPr lang="fr-FR" b="1" baseline="0" dirty="0"/>
              <a:t> e-mail</a:t>
            </a:r>
            <a:r>
              <a:rPr dirty="0"/>
              <a:t> </a:t>
            </a:r>
            <a:r>
              <a:rPr lang="nl-BE" dirty="0" err="1"/>
              <a:t>which</a:t>
            </a:r>
            <a:r>
              <a:rPr lang="nl-BE" dirty="0"/>
              <a:t> gave access </a:t>
            </a:r>
            <a:r>
              <a:rPr lang="nl-BE" dirty="0" err="1"/>
              <a:t>to</a:t>
            </a:r>
            <a:r>
              <a:rPr lang="nl-BE" dirty="0"/>
              <a:t> </a:t>
            </a:r>
            <a:r>
              <a:rPr lang="nl-BE" dirty="0" err="1"/>
              <a:t>your</a:t>
            </a:r>
            <a:r>
              <a:rPr lang="nl-BE" dirty="0"/>
              <a:t> data in</a:t>
            </a:r>
            <a:r>
              <a:rPr lang="nl-BE" baseline="0" dirty="0"/>
              <a:t> a </a:t>
            </a:r>
            <a:r>
              <a:rPr lang="nl-BE" baseline="0" dirty="0" err="1"/>
              <a:t>fraudulous</a:t>
            </a:r>
            <a:r>
              <a:rPr lang="nl-BE" baseline="0" dirty="0"/>
              <a:t> way</a:t>
            </a:r>
            <a:r>
              <a:rPr dirty="0"/>
              <a:t>.</a:t>
            </a: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4</a:t>
            </a:fld>
            <a:endParaRPr lang="nl-BE">
              <a:solidFill>
                <a:prstClr val="black"/>
              </a:solidFill>
            </a:endParaRPr>
          </a:p>
        </p:txBody>
      </p:sp>
    </p:spTree>
    <p:extLst>
      <p:ext uri="{BB962C8B-B14F-4D97-AF65-F5344CB8AC3E}">
        <p14:creationId xmlns:p14="http://schemas.microsoft.com/office/powerpoint/2010/main" val="1373746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8" y="4783138"/>
            <a:ext cx="5446712" cy="5157787"/>
          </a:xfrm>
        </p:spPr>
        <p:txBody>
          <a:bodyPr/>
          <a:lstStyle/>
          <a:p>
            <a:r>
              <a:rPr lang="fr-FR" b="1" dirty="0" err="1"/>
              <a:t>Almost</a:t>
            </a:r>
            <a:r>
              <a:rPr lang="fr-FR" b="1" dirty="0"/>
              <a:t> </a:t>
            </a:r>
            <a:r>
              <a:rPr lang="fr-FR" b="1" dirty="0" err="1"/>
              <a:t>half</a:t>
            </a:r>
            <a:r>
              <a:rPr lang="fr-FR" b="1" dirty="0"/>
              <a:t> of the </a:t>
            </a:r>
            <a:r>
              <a:rPr lang="fr-FR" b="1" dirty="0" err="1"/>
              <a:t>Belgians</a:t>
            </a:r>
            <a:r>
              <a:rPr dirty="0"/>
              <a:t> </a:t>
            </a:r>
            <a:r>
              <a:rPr lang="nl-BE" dirty="0" err="1"/>
              <a:t>use</a:t>
            </a:r>
            <a:r>
              <a:rPr lang="nl-BE" baseline="0" dirty="0"/>
              <a:t> a </a:t>
            </a:r>
            <a:r>
              <a:rPr lang="nl-BE" baseline="0" dirty="0" err="1"/>
              <a:t>weak</a:t>
            </a:r>
            <a:r>
              <a:rPr lang="nl-BE" baseline="0" dirty="0"/>
              <a:t> password </a:t>
            </a:r>
            <a:r>
              <a:rPr lang="nl-BE" baseline="0" dirty="0" err="1"/>
              <a:t>with</a:t>
            </a:r>
            <a:r>
              <a:rPr lang="nl-BE" baseline="0" dirty="0"/>
              <a:t> </a:t>
            </a:r>
            <a:r>
              <a:rPr lang="nl-BE" b="1" baseline="0" dirty="0" err="1"/>
              <a:t>less</a:t>
            </a:r>
            <a:r>
              <a:rPr lang="nl-BE" b="1" baseline="0" dirty="0"/>
              <a:t> </a:t>
            </a:r>
            <a:r>
              <a:rPr lang="nl-BE" b="1" baseline="0" dirty="0" err="1"/>
              <a:t>than</a:t>
            </a:r>
            <a:r>
              <a:rPr lang="nl-BE" b="1" baseline="0" dirty="0"/>
              <a:t> 8 </a:t>
            </a:r>
            <a:r>
              <a:rPr lang="nl-BE" b="1" baseline="0" dirty="0" err="1"/>
              <a:t>characters</a:t>
            </a:r>
            <a:r>
              <a:rPr lang="nl-BE" baseline="0" dirty="0"/>
              <a:t>.</a:t>
            </a:r>
          </a:p>
          <a:p>
            <a:endParaRPr lang="nl-BE" dirty="0"/>
          </a:p>
          <a:p>
            <a:r>
              <a:rPr lang="nl-BE" dirty="0" err="1"/>
              <a:t>Disturbing</a:t>
            </a:r>
            <a:r>
              <a:rPr lang="nl-BE" dirty="0"/>
              <a:t>!</a:t>
            </a:r>
            <a:r>
              <a:rPr dirty="0"/>
              <a:t> </a:t>
            </a:r>
            <a:r>
              <a:rPr lang="fr-FR" b="1" baseline="0" dirty="0"/>
              <a:t>1 </a:t>
            </a:r>
            <a:r>
              <a:rPr lang="fr-FR" b="1" baseline="0" dirty="0" err="1"/>
              <a:t>Belgian</a:t>
            </a:r>
            <a:r>
              <a:rPr lang="fr-FR" b="1" baseline="0" dirty="0"/>
              <a:t> on 3 </a:t>
            </a:r>
            <a:r>
              <a:rPr lang="fr-FR" b="1" baseline="0" dirty="0" err="1"/>
              <a:t>shares</a:t>
            </a:r>
            <a:r>
              <a:rPr lang="fr-FR" b="1" baseline="0" dirty="0"/>
              <a:t> </a:t>
            </a:r>
            <a:r>
              <a:rPr lang="fr-FR" b="1" baseline="0" dirty="0" err="1"/>
              <a:t>his</a:t>
            </a:r>
            <a:r>
              <a:rPr lang="fr-FR" b="1" baseline="0" dirty="0"/>
              <a:t> </a:t>
            </a:r>
            <a:r>
              <a:rPr lang="fr-FR" b="1" baseline="0" dirty="0" err="1"/>
              <a:t>password</a:t>
            </a:r>
            <a:r>
              <a:rPr lang="fr-FR" b="1" baseline="0" dirty="0"/>
              <a:t> </a:t>
            </a:r>
            <a:r>
              <a:rPr lang="nl-BE" dirty="0" err="1"/>
              <a:t>with</a:t>
            </a:r>
            <a:r>
              <a:rPr lang="nl-BE" baseline="0" dirty="0"/>
              <a:t> a </a:t>
            </a:r>
            <a:r>
              <a:rPr lang="nl-BE" baseline="0" dirty="0" err="1"/>
              <a:t>third</a:t>
            </a:r>
            <a:r>
              <a:rPr lang="nl-BE" baseline="0" dirty="0"/>
              <a:t>, </a:t>
            </a:r>
            <a:r>
              <a:rPr lang="nl-BE" baseline="0" dirty="0" err="1"/>
              <a:t>someone</a:t>
            </a:r>
            <a:r>
              <a:rPr lang="nl-BE" baseline="0" dirty="0"/>
              <a:t> he </a:t>
            </a:r>
            <a:r>
              <a:rPr lang="nl-BE" baseline="0" dirty="0" err="1"/>
              <a:t>knows</a:t>
            </a:r>
            <a:r>
              <a:rPr lang="nl-BE" baseline="0" dirty="0"/>
              <a:t> or </a:t>
            </a:r>
            <a:r>
              <a:rPr lang="nl-BE" baseline="0" dirty="0" err="1"/>
              <a:t>not</a:t>
            </a:r>
            <a:r>
              <a:rPr dirty="0"/>
              <a:t>.</a:t>
            </a:r>
          </a:p>
          <a:p>
            <a:endParaRPr lang="nl-BE" baseline="0" dirty="0"/>
          </a:p>
          <a:p>
            <a:r>
              <a:rPr lang="nl-BE" dirty="0" err="1"/>
              <a:t>Another</a:t>
            </a:r>
            <a:r>
              <a:rPr lang="nl-BE" dirty="0"/>
              <a:t> </a:t>
            </a:r>
            <a:r>
              <a:rPr lang="nl-BE" dirty="0" err="1"/>
              <a:t>alarming</a:t>
            </a:r>
            <a:r>
              <a:rPr lang="nl-BE" dirty="0"/>
              <a:t> </a:t>
            </a:r>
            <a:r>
              <a:rPr lang="nl-BE" dirty="0" err="1"/>
              <a:t>number</a:t>
            </a:r>
            <a:r>
              <a:rPr lang="nl-BE" dirty="0"/>
              <a:t> for SME</a:t>
            </a:r>
            <a:r>
              <a:rPr dirty="0"/>
              <a:t>: </a:t>
            </a:r>
            <a:r>
              <a:rPr lang="fr-FR" b="1" baseline="0" dirty="0"/>
              <a:t>1 </a:t>
            </a:r>
            <a:r>
              <a:rPr lang="fr-FR" b="1" baseline="0" dirty="0" err="1"/>
              <a:t>Belgian</a:t>
            </a:r>
            <a:r>
              <a:rPr lang="fr-FR" b="1" baseline="0" dirty="0"/>
              <a:t> on 4 uses the </a:t>
            </a:r>
            <a:r>
              <a:rPr lang="fr-FR" b="1" baseline="0" dirty="0" err="1"/>
              <a:t>same</a:t>
            </a:r>
            <a:r>
              <a:rPr lang="fr-FR" b="1" baseline="0" dirty="0"/>
              <a:t> </a:t>
            </a:r>
            <a:r>
              <a:rPr lang="fr-FR" b="1" baseline="0" dirty="0" err="1"/>
              <a:t>password</a:t>
            </a:r>
            <a:r>
              <a:rPr lang="fr-FR" b="1" baseline="0" dirty="0"/>
              <a:t> for </a:t>
            </a:r>
            <a:r>
              <a:rPr lang="fr-FR" b="1" baseline="0" dirty="0" err="1"/>
              <a:t>professional</a:t>
            </a:r>
            <a:r>
              <a:rPr lang="fr-FR" b="1" baseline="0" dirty="0"/>
              <a:t> and </a:t>
            </a:r>
            <a:r>
              <a:rPr lang="fr-FR" b="1" baseline="0" dirty="0" err="1"/>
              <a:t>personal</a:t>
            </a:r>
            <a:r>
              <a:rPr lang="fr-FR" b="1" baseline="0" dirty="0"/>
              <a:t> </a:t>
            </a:r>
            <a:r>
              <a:rPr lang="fr-FR" b="1" baseline="0" dirty="0" err="1"/>
              <a:t>reasons</a:t>
            </a:r>
            <a:r>
              <a:rPr dirty="0"/>
              <a:t>. </a:t>
            </a:r>
            <a:endParaRPr lang="nl-BE" dirty="0"/>
          </a:p>
          <a:p>
            <a:endParaRPr lang="nl-BE" dirty="0"/>
          </a:p>
          <a:p>
            <a:r>
              <a:rPr lang="x-none" kern="1200" dirty="0">
                <a:solidFill>
                  <a:schemeClr val="tx1"/>
                </a:solidFill>
                <a:effectLst/>
              </a:rPr>
              <a:t>15% of Belgians use </a:t>
            </a:r>
            <a:r>
              <a:rPr lang="x-none" b="1" kern="1200" dirty="0">
                <a:solidFill>
                  <a:schemeClr val="tx1"/>
                </a:solidFill>
                <a:effectLst/>
              </a:rPr>
              <a:t>only 1 password</a:t>
            </a:r>
            <a:r>
              <a:rPr lang="x-none" kern="1200" dirty="0">
                <a:solidFill>
                  <a:schemeClr val="tx1"/>
                </a:solidFill>
                <a:effectLst/>
              </a:rPr>
              <a:t>. (</a:t>
            </a:r>
            <a:r>
              <a:rPr lang="x-none" kern="1200" dirty="0" err="1">
                <a:solidFill>
                  <a:schemeClr val="tx1"/>
                </a:solidFill>
                <a:effectLst/>
              </a:rPr>
              <a:t>Safeonweb</a:t>
            </a:r>
            <a:r>
              <a:rPr lang="x-none" kern="1200" dirty="0">
                <a:solidFill>
                  <a:schemeClr val="tx1"/>
                </a:solidFill>
                <a:effectLst/>
              </a:rPr>
              <a:t>, Digital Health Index 2018)</a:t>
            </a:r>
          </a:p>
          <a:p>
            <a:endParaRPr lang="nl-BE" kern="1200" dirty="0">
              <a:solidFill>
                <a:schemeClr val="tx1"/>
              </a:solidFill>
              <a:effectLst/>
            </a:endParaRPr>
          </a:p>
          <a:p>
            <a:r>
              <a:rPr lang="x-none" kern="1200" dirty="0">
                <a:solidFill>
                  <a:schemeClr val="tx1"/>
                </a:solidFill>
                <a:effectLst/>
              </a:rPr>
              <a:t>Keeping track of passwords can be tricky.  Use an online password manager.  Various kinds are available, both free and at a price. </a:t>
            </a:r>
            <a:r>
              <a:rPr lang="x-none" b="1" kern="1200" dirty="0">
                <a:solidFill>
                  <a:schemeClr val="tx1"/>
                </a:solidFill>
                <a:effectLst/>
              </a:rPr>
              <a:t>Only 16% of Belgians use a password manager</a:t>
            </a:r>
            <a:r>
              <a:rPr lang="x-none" kern="1200" dirty="0">
                <a:solidFill>
                  <a:schemeClr val="tx1"/>
                </a:solidFill>
                <a:effectLst/>
              </a:rPr>
              <a:t>. (</a:t>
            </a:r>
            <a:r>
              <a:rPr lang="x-none" kern="1200" dirty="0" err="1">
                <a:solidFill>
                  <a:schemeClr val="tx1"/>
                </a:solidFill>
                <a:effectLst/>
              </a:rPr>
              <a:t>Safeonweb</a:t>
            </a:r>
            <a:r>
              <a:rPr lang="x-none" kern="1200" dirty="0">
                <a:solidFill>
                  <a:schemeClr val="tx1"/>
                </a:solidFill>
                <a:effectLst/>
              </a:rPr>
              <a:t>, Digital Health Index 2018).  Password managers remember all of your passwords. It is best to secure them with a strong password - so you only have to remember one. </a:t>
            </a:r>
          </a:p>
          <a:p>
            <a:endParaRPr lang="nl-BE" kern="1200" dirty="0">
              <a:solidFill>
                <a:schemeClr val="tx1"/>
              </a:solidFill>
              <a:effectLst/>
            </a:endParaRPr>
          </a:p>
          <a:p>
            <a:r>
              <a:rPr lang="x-none" b="1" kern="1200" dirty="0">
                <a:solidFill>
                  <a:schemeClr val="tx1"/>
                </a:solidFill>
                <a:effectLst/>
              </a:rPr>
              <a:t>39% of Belgians occasionally or frequently use 2FA </a:t>
            </a:r>
            <a:r>
              <a:rPr lang="x-none" kern="1200" dirty="0">
                <a:solidFill>
                  <a:schemeClr val="tx1"/>
                </a:solidFill>
                <a:effectLst/>
              </a:rPr>
              <a:t>(2 Factor Authentication, see slide 8). (Safeonweb, Digital Health Index 2018</a:t>
            </a:r>
            <a:r>
              <a:rPr lang="x-none" kern="1200" dirty="0" smtClean="0">
                <a:solidFill>
                  <a:schemeClr val="tx1"/>
                </a:solidFill>
                <a:effectLst/>
              </a:rPr>
              <a:t>).</a:t>
            </a:r>
            <a:endParaRPr lang="nl-BE" kern="1200" dirty="0" smtClean="0">
              <a:solidFill>
                <a:schemeClr val="tx1"/>
              </a:solidFill>
              <a:effectLst/>
            </a:endParaRPr>
          </a:p>
          <a:p>
            <a:endParaRPr lang="x-none" kern="1200" dirty="0">
              <a:solidFill>
                <a:schemeClr val="tx1"/>
              </a:solidFill>
              <a:effectLst/>
            </a:endParaRPr>
          </a:p>
          <a:p>
            <a:r>
              <a:rPr lang="x-none" kern="1200" dirty="0">
                <a:solidFill>
                  <a:schemeClr val="tx1"/>
                </a:solidFill>
                <a:effectLst/>
              </a:rPr>
              <a:t>123456, qwerty, Star Wars or name and year of birth (like </a:t>
            </a:r>
            <a:r>
              <a:rPr lang="x-none" kern="1200" dirty="0" err="1">
                <a:solidFill>
                  <a:schemeClr val="tx1"/>
                </a:solidFill>
                <a:effectLst/>
              </a:rPr>
              <a:t>YourName</a:t>
            </a:r>
            <a:r>
              <a:rPr lang="x-none" kern="1200" dirty="0">
                <a:solidFill>
                  <a:schemeClr val="tx1"/>
                </a:solidFill>
                <a:effectLst/>
              </a:rPr>
              <a:t> 1985) are the most common passwords.  This is a bad idea: there are programmes that can crack these kinds of passwords automatically, or try any and every combination of characters almost instantly.</a:t>
            </a:r>
          </a:p>
          <a:p>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5</a:t>
            </a:fld>
            <a:endParaRPr lang="nl-BE">
              <a:solidFill>
                <a:prstClr val="black"/>
              </a:solidFill>
            </a:endParaRPr>
          </a:p>
        </p:txBody>
      </p:sp>
    </p:spTree>
    <p:extLst>
      <p:ext uri="{BB962C8B-B14F-4D97-AF65-F5344CB8AC3E}">
        <p14:creationId xmlns:p14="http://schemas.microsoft.com/office/powerpoint/2010/main" val="13737467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nl-BE" dirty="0"/>
              <a:t>Test</a:t>
            </a:r>
            <a:r>
              <a:rPr lang="nl-BE" baseline="0" dirty="0"/>
              <a:t> </a:t>
            </a:r>
            <a:r>
              <a:rPr lang="nl-BE" dirty="0"/>
              <a:t>on: </a:t>
            </a:r>
            <a:r>
              <a:rPr lang="nl-BE" u="sng" kern="1200" dirty="0">
                <a:solidFill>
                  <a:schemeClr val="tx1"/>
                </a:solidFill>
                <a:effectLst/>
                <a:hlinkClick r:id="rId3"/>
              </a:rPr>
              <a:t>https://www.grc.com/haystack.htm</a:t>
            </a:r>
            <a:endParaRPr lang="nl-BE" u="sng" kern="1200" dirty="0">
              <a:solidFill>
                <a:schemeClr val="tx1"/>
              </a:solidFill>
              <a:effectLst/>
            </a:endParaRPr>
          </a:p>
          <a:p>
            <a:endParaRPr lang="nl-BE" baseline="0" dirty="0"/>
          </a:p>
          <a:p>
            <a:r>
              <a:rPr dirty="0"/>
              <a:t>In </a:t>
            </a:r>
            <a:r>
              <a:rPr lang="nl-BE" dirty="0" err="1"/>
              <a:t>this</a:t>
            </a:r>
            <a:r>
              <a:rPr dirty="0"/>
              <a:t> </a:t>
            </a:r>
            <a:r>
              <a:rPr lang="fr-FR" b="1" baseline="0" dirty="0" err="1"/>
              <a:t>anonymous</a:t>
            </a:r>
            <a:r>
              <a:rPr lang="fr-FR" b="1" baseline="0" dirty="0"/>
              <a:t> test</a:t>
            </a:r>
            <a:r>
              <a:rPr dirty="0"/>
              <a:t> </a:t>
            </a:r>
            <a:r>
              <a:rPr lang="nl-BE" dirty="0" err="1"/>
              <a:t>you</a:t>
            </a:r>
            <a:r>
              <a:rPr lang="nl-BE" dirty="0"/>
              <a:t> </a:t>
            </a:r>
            <a:r>
              <a:rPr lang="nl-BE" dirty="0" err="1"/>
              <a:t>don’t</a:t>
            </a:r>
            <a:r>
              <a:rPr lang="nl-BE" dirty="0"/>
              <a:t> have </a:t>
            </a:r>
            <a:r>
              <a:rPr lang="nl-BE" dirty="0" err="1"/>
              <a:t>to</a:t>
            </a:r>
            <a:r>
              <a:rPr lang="nl-BE" dirty="0"/>
              <a:t> introduce</a:t>
            </a:r>
            <a:r>
              <a:rPr lang="nl-BE" baseline="0" dirty="0"/>
              <a:t> </a:t>
            </a:r>
            <a:r>
              <a:rPr lang="nl-BE" baseline="0" dirty="0" err="1"/>
              <a:t>your</a:t>
            </a:r>
            <a:r>
              <a:rPr lang="nl-BE" baseline="0" dirty="0"/>
              <a:t> password of course</a:t>
            </a:r>
            <a:r>
              <a:rPr dirty="0"/>
              <a:t>!</a:t>
            </a:r>
          </a:p>
          <a:p>
            <a:endParaRPr lang="nl-BE" baseline="0" dirty="0"/>
          </a:p>
          <a:p>
            <a:r>
              <a:rPr lang="nl-BE" dirty="0"/>
              <a:t>You answer</a:t>
            </a:r>
            <a:r>
              <a:rPr lang="nl-BE" baseline="0" dirty="0"/>
              <a:t> a few questions; then you’ll know how much time a hacker needs to reveal your passsword</a:t>
            </a:r>
            <a:r>
              <a:rPr lang="nl-BE" baseline="0" dirty="0" smtClean="0"/>
              <a:t>.</a:t>
            </a:r>
            <a:endParaRPr lang="nl-BE" baseline="0" dirty="0"/>
          </a:p>
          <a:p>
            <a:pPr marL="171450" indent="-171450">
              <a:buFont typeface="Arial"/>
              <a:buChar char="•"/>
            </a:pPr>
            <a:r>
              <a:rPr lang="nl-BE" dirty="0"/>
              <a:t>And</a:t>
            </a:r>
            <a:r>
              <a:rPr lang="nl-BE" baseline="0" dirty="0"/>
              <a:t> </a:t>
            </a:r>
            <a:r>
              <a:rPr lang="nl-BE" dirty="0" err="1"/>
              <a:t>how</a:t>
            </a:r>
            <a:r>
              <a:rPr lang="nl-BE" dirty="0"/>
              <a:t> </a:t>
            </a:r>
            <a:r>
              <a:rPr lang="nl-BE" dirty="0" err="1"/>
              <a:t>fast</a:t>
            </a:r>
            <a:r>
              <a:rPr lang="nl-BE" dirty="0"/>
              <a:t>?</a:t>
            </a:r>
            <a:endParaRPr lang="nl-BE" baseline="0" dirty="0"/>
          </a:p>
          <a:p>
            <a:pPr marL="171450" marR="0" indent="-171450" algn="l" defTabSz="914400" rtl="0" eaLnBrk="0" fontAlgn="base" latinLnBrk="0" hangingPunct="0">
              <a:spcAft>
                <a:spcPct val="0"/>
              </a:spcAft>
              <a:buClrTx/>
              <a:buSzTx/>
              <a:buFont typeface="Arial"/>
              <a:buChar char="•"/>
              <a:tabLst/>
              <a:defRPr/>
            </a:pPr>
            <a:r>
              <a:rPr lang="nl-BE" dirty="0"/>
              <a:t>Challenge </a:t>
            </a:r>
            <a:r>
              <a:rPr lang="nl-BE" dirty="0" err="1"/>
              <a:t>your</a:t>
            </a:r>
            <a:r>
              <a:rPr lang="nl-BE" dirty="0"/>
              <a:t> </a:t>
            </a:r>
            <a:r>
              <a:rPr lang="nl-BE" dirty="0" err="1"/>
              <a:t>colleagues</a:t>
            </a:r>
            <a:r>
              <a:rPr lang="nl-BE" dirty="0"/>
              <a:t>: </a:t>
            </a:r>
            <a:r>
              <a:rPr lang="nl-BE" dirty="0" err="1"/>
              <a:t>who</a:t>
            </a:r>
            <a:r>
              <a:rPr lang="nl-BE" dirty="0"/>
              <a:t> has the most </a:t>
            </a:r>
            <a:r>
              <a:rPr lang="nl-BE" dirty="0" err="1"/>
              <a:t>complicated</a:t>
            </a:r>
            <a:r>
              <a:rPr lang="nl-BE" dirty="0"/>
              <a:t> password?</a:t>
            </a:r>
            <a:endParaRPr lang="nl-BE" baseline="0" dirty="0"/>
          </a:p>
          <a:p>
            <a:pPr marL="0" marR="0" indent="0" algn="l" defTabSz="914400" rtl="0" eaLnBrk="0" fontAlgn="base" latinLnBrk="0" hangingPunct="0">
              <a:spcAft>
                <a:spcPct val="0"/>
              </a:spcAft>
              <a:buClrTx/>
              <a:buSzTx/>
              <a:buFontTx/>
              <a:buNone/>
              <a:tabLst/>
              <a:defRPr/>
            </a:pPr>
            <a:endParaRPr lang="nl-BE" dirty="0"/>
          </a:p>
          <a:p>
            <a:pPr marL="0" marR="0" indent="0" algn="l" defTabSz="914400" rtl="0" eaLnBrk="0" fontAlgn="base" latinLnBrk="0" hangingPunct="0">
              <a:spcAft>
                <a:spcPct val="0"/>
              </a:spcAft>
              <a:buClrTx/>
              <a:buSzTx/>
              <a:buFontTx/>
              <a:buNone/>
              <a:tabLst/>
              <a:defRPr/>
            </a:pPr>
            <a:r>
              <a:rPr lang="nl-BE" dirty="0"/>
              <a:t>May </a:t>
            </a:r>
            <a:r>
              <a:rPr lang="nl-BE" dirty="0" err="1"/>
              <a:t>be</a:t>
            </a:r>
            <a:r>
              <a:rPr lang="nl-BE" dirty="0"/>
              <a:t> </a:t>
            </a:r>
            <a:r>
              <a:rPr lang="nl-BE" dirty="0" err="1"/>
              <a:t>less</a:t>
            </a:r>
            <a:r>
              <a:rPr lang="nl-BE" baseline="0" dirty="0"/>
              <a:t> strong </a:t>
            </a:r>
            <a:r>
              <a:rPr lang="nl-BE" baseline="0" dirty="0" err="1"/>
              <a:t>than</a:t>
            </a:r>
            <a:r>
              <a:rPr lang="nl-BE" baseline="0" dirty="0"/>
              <a:t> </a:t>
            </a:r>
            <a:r>
              <a:rPr lang="nl-BE" baseline="0" dirty="0" err="1"/>
              <a:t>you</a:t>
            </a:r>
            <a:r>
              <a:rPr lang="nl-BE" baseline="0" dirty="0"/>
              <a:t> </a:t>
            </a:r>
            <a:r>
              <a:rPr lang="nl-BE" baseline="0" dirty="0" err="1"/>
              <a:t>thought</a:t>
            </a:r>
            <a:r>
              <a:rPr lang="nl-BE" baseline="0" dirty="0"/>
              <a:t>.  But no </a:t>
            </a:r>
            <a:r>
              <a:rPr lang="nl-BE" baseline="0" dirty="0" err="1"/>
              <a:t>panic</a:t>
            </a:r>
            <a:r>
              <a:rPr lang="nl-BE" baseline="0" dirty="0"/>
              <a:t>… </a:t>
            </a:r>
            <a:r>
              <a:rPr lang="nl-BE" baseline="0" dirty="0" err="1"/>
              <a:t>you</a:t>
            </a:r>
            <a:r>
              <a:rPr lang="nl-BE" baseline="0" dirty="0"/>
              <a:t> have time </a:t>
            </a:r>
            <a:r>
              <a:rPr lang="nl-BE" baseline="0" dirty="0" err="1"/>
              <a:t>to</a:t>
            </a:r>
            <a:r>
              <a:rPr lang="nl-BE" baseline="0" dirty="0"/>
              <a:t> change </a:t>
            </a:r>
            <a:r>
              <a:rPr lang="nl-BE" baseline="0" dirty="0" err="1"/>
              <a:t>it</a:t>
            </a:r>
            <a:r>
              <a:rPr lang="nl-BE" baseline="0" dirty="0"/>
              <a:t> …</a:t>
            </a:r>
            <a:r>
              <a:rPr lang="nl-BE" baseline="0" dirty="0" err="1"/>
              <a:t>now</a:t>
            </a:r>
            <a:r>
              <a:rPr lang="nl-BE" baseline="0" dirty="0"/>
              <a:t>.</a:t>
            </a:r>
          </a:p>
          <a:p>
            <a:endParaRPr lang="nl-BE" baseline="0" dirty="0"/>
          </a:p>
          <a:p>
            <a:pPr marL="0" marR="0" lvl="0" indent="0" algn="l" defTabSz="914400" rtl="0" eaLnBrk="0" fontAlgn="base" latinLnBrk="0" hangingPunct="0">
              <a:spcAft>
                <a:spcPct val="0"/>
              </a:spcAft>
              <a:buClrTx/>
              <a:buSzTx/>
              <a:buFontTx/>
              <a:buNone/>
              <a:tabLst/>
              <a:defRPr/>
            </a:pPr>
            <a:r>
              <a:rPr lang="x-none" kern="1200" dirty="0">
                <a:solidFill>
                  <a:schemeClr val="tx1"/>
                </a:solidFill>
                <a:effectLst/>
              </a:rPr>
              <a:t>And of course you should NEVER tell someone else your password.</a:t>
            </a:r>
          </a:p>
          <a:p>
            <a:endParaRPr lang="nl-BE" baseline="0" dirty="0"/>
          </a:p>
          <a:p>
            <a:endParaRPr lang="nl-BE" baseline="0" dirty="0"/>
          </a:p>
          <a:p>
            <a:endParaRPr lang="nl-BE" baseline="0" dirty="0"/>
          </a:p>
          <a:p>
            <a:endParaRPr lang="nl-BE" baseline="0"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6</a:t>
            </a:fld>
            <a:endParaRPr lang="nl-BE">
              <a:solidFill>
                <a:prstClr val="black"/>
              </a:solidFill>
            </a:endParaRPr>
          </a:p>
        </p:txBody>
      </p:sp>
    </p:spTree>
    <p:extLst>
      <p:ext uri="{BB962C8B-B14F-4D97-AF65-F5344CB8AC3E}">
        <p14:creationId xmlns:p14="http://schemas.microsoft.com/office/powerpoint/2010/main" val="1874659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err="1"/>
              <a:t>Strengthen</a:t>
            </a:r>
            <a:r>
              <a:rPr lang="fr-FR" b="1" baseline="0" dirty="0"/>
              <a:t> </a:t>
            </a:r>
            <a:r>
              <a:rPr lang="fr-FR" b="1" baseline="0" dirty="0" err="1"/>
              <a:t>your</a:t>
            </a:r>
            <a:r>
              <a:rPr lang="fr-FR" b="1" baseline="0" dirty="0"/>
              <a:t> </a:t>
            </a:r>
            <a:r>
              <a:rPr lang="fr-FR" b="1" baseline="0" dirty="0" err="1"/>
              <a:t>password</a:t>
            </a:r>
            <a:r>
              <a:rPr lang="fr-FR" b="1" dirty="0"/>
              <a:t> </a:t>
            </a:r>
          </a:p>
          <a:p>
            <a:pPr marL="171450" indent="-171450">
              <a:buFont typeface="Arial"/>
              <a:buChar char="•"/>
            </a:pPr>
            <a:r>
              <a:rPr lang="nl-BE" dirty="0"/>
              <a:t>Make </a:t>
            </a:r>
            <a:r>
              <a:rPr lang="nl-BE" dirty="0" err="1"/>
              <a:t>it</a:t>
            </a:r>
            <a:r>
              <a:rPr lang="nl-BE" dirty="0"/>
              <a:t> </a:t>
            </a:r>
            <a:r>
              <a:rPr lang="nl-BE" dirty="0" err="1"/>
              <a:t>longer</a:t>
            </a:r>
            <a:r>
              <a:rPr lang="nl-BE" dirty="0"/>
              <a:t>,</a:t>
            </a:r>
            <a:r>
              <a:rPr lang="nl-BE" baseline="0" dirty="0"/>
              <a:t> </a:t>
            </a:r>
            <a:r>
              <a:rPr lang="nl-BE" baseline="0" dirty="0" err="1"/>
              <a:t>between</a:t>
            </a:r>
            <a:r>
              <a:rPr lang="nl-BE" baseline="0" dirty="0"/>
              <a:t> </a:t>
            </a:r>
            <a:r>
              <a:rPr lang="fr-FR" b="1" dirty="0"/>
              <a:t>14 and 20 </a:t>
            </a:r>
            <a:r>
              <a:rPr lang="fr-FR" b="1" dirty="0" err="1"/>
              <a:t>characters</a:t>
            </a:r>
            <a:r>
              <a:rPr dirty="0"/>
              <a:t>.</a:t>
            </a:r>
          </a:p>
          <a:p>
            <a:pPr marL="171450" indent="-171450">
              <a:buFont typeface="Arial"/>
              <a:buChar char="•"/>
            </a:pPr>
            <a:r>
              <a:rPr lang="nl-BE" dirty="0" err="1"/>
              <a:t>Choose</a:t>
            </a:r>
            <a:r>
              <a:rPr lang="nl-BE" baseline="0" dirty="0"/>
              <a:t> </a:t>
            </a:r>
            <a:r>
              <a:rPr lang="fr-FR" b="1" dirty="0" err="1"/>
              <a:t>passphrases</a:t>
            </a:r>
            <a:r>
              <a:rPr dirty="0"/>
              <a:t>, </a:t>
            </a:r>
            <a:r>
              <a:rPr lang="nl-BE" dirty="0"/>
              <a:t>easy </a:t>
            </a:r>
            <a:r>
              <a:rPr lang="nl-BE" dirty="0" err="1"/>
              <a:t>to</a:t>
            </a:r>
            <a:r>
              <a:rPr lang="nl-BE" dirty="0"/>
              <a:t> </a:t>
            </a:r>
            <a:r>
              <a:rPr lang="nl-BE" dirty="0" err="1"/>
              <a:t>remember</a:t>
            </a:r>
            <a:r>
              <a:rPr lang="nl-BE" baseline="0" dirty="0"/>
              <a:t> and </a:t>
            </a:r>
            <a:r>
              <a:rPr lang="nl-BE" baseline="0" dirty="0" err="1"/>
              <a:t>difficult</a:t>
            </a:r>
            <a:r>
              <a:rPr lang="nl-BE" baseline="0" dirty="0"/>
              <a:t> </a:t>
            </a:r>
            <a:r>
              <a:rPr lang="nl-BE" baseline="0" dirty="0" err="1"/>
              <a:t>to</a:t>
            </a:r>
            <a:r>
              <a:rPr lang="nl-BE" baseline="0" dirty="0"/>
              <a:t> </a:t>
            </a:r>
            <a:r>
              <a:rPr lang="nl-BE" baseline="0" dirty="0" err="1"/>
              <a:t>guess</a:t>
            </a:r>
            <a:r>
              <a:rPr dirty="0"/>
              <a:t>. </a:t>
            </a:r>
          </a:p>
          <a:p>
            <a:pPr marL="171450" indent="-171450">
              <a:buFont typeface="Arial"/>
              <a:buChar char="•"/>
            </a:pPr>
            <a:r>
              <a:rPr lang="nl-BE" dirty="0"/>
              <a:t>Keep</a:t>
            </a:r>
            <a:r>
              <a:rPr lang="nl-BE" baseline="0" dirty="0"/>
              <a:t> the</a:t>
            </a:r>
            <a:r>
              <a:rPr dirty="0"/>
              <a:t> </a:t>
            </a:r>
            <a:r>
              <a:rPr lang="fr-FR" b="1" dirty="0" err="1"/>
              <a:t>spaces</a:t>
            </a:r>
            <a:r>
              <a:rPr dirty="0"/>
              <a:t>, </a:t>
            </a:r>
            <a:r>
              <a:rPr lang="nl-BE" dirty="0"/>
              <a:t>easy </a:t>
            </a:r>
            <a:r>
              <a:rPr lang="nl-BE" dirty="0" err="1"/>
              <a:t>to</a:t>
            </a:r>
            <a:r>
              <a:rPr lang="nl-BE" dirty="0"/>
              <a:t> type</a:t>
            </a:r>
            <a:r>
              <a:rPr dirty="0"/>
              <a:t>.</a:t>
            </a:r>
          </a:p>
          <a:p>
            <a:pPr marL="171450" indent="-171450">
              <a:buFont typeface="Arial"/>
              <a:buChar char="•"/>
            </a:pPr>
            <a:r>
              <a:rPr lang="nl-BE" dirty="0" err="1"/>
              <a:t>Use</a:t>
            </a:r>
            <a:r>
              <a:rPr lang="nl-BE" dirty="0"/>
              <a:t> </a:t>
            </a:r>
            <a:r>
              <a:rPr lang="fr-FR" b="1" dirty="0" err="1"/>
              <a:t>upper</a:t>
            </a:r>
            <a:r>
              <a:rPr lang="fr-FR" b="1" baseline="0" dirty="0"/>
              <a:t> and </a:t>
            </a:r>
            <a:r>
              <a:rPr lang="fr-FR" b="1" baseline="0" dirty="0" err="1"/>
              <a:t>lower</a:t>
            </a:r>
            <a:r>
              <a:rPr lang="fr-FR" b="1" baseline="0" dirty="0"/>
              <a:t> case</a:t>
            </a:r>
            <a:r>
              <a:rPr dirty="0"/>
              <a:t>.</a:t>
            </a:r>
          </a:p>
          <a:p>
            <a:pPr marL="171450" indent="-171450">
              <a:buFont typeface="Arial"/>
              <a:buChar char="•"/>
            </a:pPr>
            <a:r>
              <a:rPr lang="nl-BE" dirty="0" err="1"/>
              <a:t>Add</a:t>
            </a:r>
            <a:r>
              <a:rPr lang="nl-BE" dirty="0"/>
              <a:t> </a:t>
            </a:r>
            <a:r>
              <a:rPr dirty="0"/>
              <a:t> </a:t>
            </a:r>
            <a:r>
              <a:rPr lang="fr-FR" b="1" dirty="0" err="1"/>
              <a:t>numbers</a:t>
            </a:r>
            <a:r>
              <a:rPr lang="fr-FR" b="1" baseline="0" dirty="0"/>
              <a:t> and </a:t>
            </a:r>
            <a:r>
              <a:rPr lang="fr-FR" b="1" baseline="0" dirty="0" err="1"/>
              <a:t>symbols</a:t>
            </a:r>
            <a:r>
              <a:rPr dirty="0"/>
              <a:t>.</a:t>
            </a:r>
            <a:endParaRPr lang="nl-BE" dirty="0"/>
          </a:p>
          <a:p>
            <a:pPr marL="0" indent="0">
              <a:buFont typeface="Arial"/>
              <a:buNone/>
            </a:pPr>
            <a:endParaRPr lang="nl-BE" dirty="0"/>
          </a:p>
          <a:p>
            <a:r>
              <a:rPr lang="x-none" b="1" kern="1200" dirty="0">
                <a:solidFill>
                  <a:schemeClr val="tx1"/>
                </a:solidFill>
                <a:effectLst/>
              </a:rPr>
              <a:t>Strong doesn’t mean complicated</a:t>
            </a:r>
            <a:endParaRPr lang="x-none" kern="1200" dirty="0">
              <a:solidFill>
                <a:schemeClr val="tx1"/>
              </a:solidFill>
              <a:effectLst/>
            </a:endParaRPr>
          </a:p>
          <a:p>
            <a:endParaRPr lang="nl-BE" kern="1200" dirty="0">
              <a:solidFill>
                <a:schemeClr val="tx1"/>
              </a:solidFill>
              <a:effectLst/>
            </a:endParaRPr>
          </a:p>
          <a:p>
            <a:r>
              <a:rPr lang="x-none" kern="1200" dirty="0">
                <a:solidFill>
                  <a:schemeClr val="tx1"/>
                </a:solidFill>
                <a:effectLst/>
              </a:rPr>
              <a:t>There’s a common myth that strong passwords have to be as complicated as possible, but passwords like these are difficult to remember, tricky to type, and </a:t>
            </a:r>
            <a:r>
              <a:rPr lang="x-none" kern="1200" dirty="0" err="1">
                <a:solidFill>
                  <a:schemeClr val="tx1"/>
                </a:solidFill>
                <a:effectLst/>
              </a:rPr>
              <a:t>cyberattackers</a:t>
            </a:r>
            <a:r>
              <a:rPr lang="x-none" kern="1200" dirty="0">
                <a:solidFill>
                  <a:schemeClr val="tx1"/>
                </a:solidFill>
                <a:effectLst/>
              </a:rPr>
              <a:t> can use modern super-fast computers to crack them easily. The key to passwords making them </a:t>
            </a:r>
            <a:r>
              <a:rPr lang="x-none" b="1" kern="1200" dirty="0">
                <a:solidFill>
                  <a:schemeClr val="tx1"/>
                </a:solidFill>
                <a:effectLst/>
              </a:rPr>
              <a:t>long</a:t>
            </a:r>
            <a:r>
              <a:rPr lang="x-none" kern="1200" dirty="0">
                <a:solidFill>
                  <a:schemeClr val="tx1"/>
                </a:solidFill>
                <a:effectLst/>
              </a:rPr>
              <a:t>: </a:t>
            </a:r>
            <a:r>
              <a:rPr lang="x-none" b="1" kern="1200" dirty="0">
                <a:solidFill>
                  <a:schemeClr val="tx1"/>
                </a:solidFill>
                <a:effectLst/>
              </a:rPr>
              <a:t>the more characters the better</a:t>
            </a:r>
            <a:r>
              <a:rPr lang="x-none" kern="1200" dirty="0">
                <a:solidFill>
                  <a:schemeClr val="tx1"/>
                </a:solidFill>
                <a:effectLst/>
              </a:rPr>
              <a:t>. We call these passphrases: very strong passwords that are actually short sentences, or simply random words, like ‘</a:t>
            </a:r>
            <a:r>
              <a:rPr lang="x-none" kern="1200" dirty="0" err="1">
                <a:solidFill>
                  <a:schemeClr val="tx1"/>
                </a:solidFill>
                <a:effectLst/>
              </a:rPr>
              <a:t>ineedsomemorecoffee</a:t>
            </a:r>
            <a:r>
              <a:rPr lang="x-none" kern="1200" dirty="0">
                <a:solidFill>
                  <a:schemeClr val="tx1"/>
                </a:solidFill>
                <a:effectLst/>
              </a:rPr>
              <a:t>!’ or ‘fast-slug-crawling - sandpit’. Both of these are over 12 characters long, they’re easy to remember, and easy to type - but hard to crack! </a:t>
            </a:r>
          </a:p>
          <a:p>
            <a:r>
              <a:rPr lang="x-none" kern="1200" dirty="0">
                <a:solidFill>
                  <a:schemeClr val="tx1"/>
                </a:solidFill>
                <a:effectLst/>
              </a:rPr>
              <a:t>If the system requires your password to contain symbols, digits, or capital letters, they can be added easily. </a:t>
            </a:r>
            <a:br>
              <a:rPr lang="x-none" kern="1200" dirty="0">
                <a:solidFill>
                  <a:schemeClr val="tx1"/>
                </a:solidFill>
                <a:effectLst/>
              </a:rPr>
            </a:br>
            <a:r>
              <a:rPr lang="x-none" kern="1200" dirty="0">
                <a:solidFill>
                  <a:schemeClr val="tx1"/>
                </a:solidFill>
                <a:effectLst/>
              </a:rPr>
              <a:t/>
            </a:r>
            <a:br>
              <a:rPr lang="x-none" kern="1200" dirty="0">
                <a:solidFill>
                  <a:schemeClr val="tx1"/>
                </a:solidFill>
                <a:effectLst/>
              </a:rPr>
            </a:br>
            <a:r>
              <a:rPr lang="x-none" kern="1200" dirty="0">
                <a:solidFill>
                  <a:schemeClr val="tx1"/>
                </a:solidFill>
                <a:effectLst/>
              </a:rPr>
              <a:t>If you can’t use at least 14 characters, continue to use the ‘old’ standard of at least one capital letter, one lower-case letter, a digit, and a special character.</a:t>
            </a:r>
          </a:p>
          <a:p>
            <a:r>
              <a:rPr lang="x-none" kern="1200" dirty="0">
                <a:solidFill>
                  <a:schemeClr val="tx1"/>
                </a:solidFill>
                <a:effectLst/>
              </a:rPr>
              <a:t>Unfortunately, the most common passwords continue to be: 123456, 123456789, qwerty, password or 11111 (UK Cybersurvey, 2019). </a:t>
            </a:r>
            <a:endParaRPr lang="nl-BE" kern="1200" dirty="0" smtClean="0">
              <a:solidFill>
                <a:schemeClr val="tx1"/>
              </a:solidFill>
              <a:effectLst/>
            </a:endParaRPr>
          </a:p>
          <a:p>
            <a:endParaRPr lang="nl-BE" kern="1200" dirty="0" smtClean="0">
              <a:solidFill>
                <a:schemeClr val="tx1"/>
              </a:solidFill>
              <a:effectLst/>
            </a:endParaRPr>
          </a:p>
          <a:p>
            <a:r>
              <a:rPr lang="nl-BE" kern="1200" dirty="0" smtClean="0">
                <a:solidFill>
                  <a:schemeClr val="tx1"/>
                </a:solidFill>
                <a:effectLst/>
              </a:rPr>
              <a:t>This great clip from Psybersafe (‘Longer is Stronger’) is a great summary</a:t>
            </a:r>
            <a:r>
              <a:rPr lang="nl-BE" kern="1200" baseline="0" dirty="0" smtClean="0">
                <a:solidFill>
                  <a:schemeClr val="tx1"/>
                </a:solidFill>
                <a:effectLst/>
              </a:rPr>
              <a:t>:</a:t>
            </a:r>
          </a:p>
          <a:p>
            <a:r>
              <a:rPr lang="en-US" kern="1200" baseline="0" dirty="0" smtClean="0">
                <a:solidFill>
                  <a:schemeClr val="tx1"/>
                </a:solidFill>
                <a:effectLst/>
                <a:hlinkClick r:id="rId3"/>
              </a:rPr>
              <a:t>https://vimeo.com/426500246/</a:t>
            </a:r>
            <a:r>
              <a:rPr lang="en-US" kern="1200" baseline="0" dirty="0" smtClean="0">
                <a:solidFill>
                  <a:schemeClr val="tx1"/>
                </a:solidFill>
                <a:effectLst/>
                <a:hlinkClick r:id="rId3"/>
              </a:rPr>
              <a:t>a76c9905ab</a:t>
            </a:r>
            <a:r>
              <a:rPr lang="en-US" kern="1200" baseline="0" dirty="0" smtClean="0">
                <a:solidFill>
                  <a:schemeClr val="tx1"/>
                </a:solidFill>
                <a:effectLst/>
              </a:rPr>
              <a:t> </a:t>
            </a:r>
            <a:endParaRPr lang="nl-BE" kern="1200" baseline="0" dirty="0" smtClean="0">
              <a:solidFill>
                <a:schemeClr val="tx1"/>
              </a:solidFill>
              <a:effectLst/>
            </a:endParaRPr>
          </a:p>
          <a:p>
            <a:endParaRPr lang="nl-BE" kern="1200" dirty="0" smtClean="0">
              <a:solidFill>
                <a:schemeClr val="tx1"/>
              </a:solidFill>
              <a:effectLst/>
            </a:endParaRPr>
          </a:p>
          <a:p>
            <a:endParaRPr lang="x-none" kern="1200" dirty="0" smtClean="0">
              <a:solidFill>
                <a:schemeClr val="tx1"/>
              </a:solidFill>
              <a:effectLst/>
            </a:endParaRPr>
          </a:p>
          <a:p>
            <a:pPr marL="0" indent="0">
              <a:buFont typeface="Arial"/>
              <a:buNone/>
            </a:pP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7</a:t>
            </a:fld>
            <a:endParaRPr lang="nl-BE">
              <a:solidFill>
                <a:prstClr val="black"/>
              </a:solidFill>
            </a:endParaRPr>
          </a:p>
        </p:txBody>
      </p:sp>
    </p:spTree>
    <p:extLst>
      <p:ext uri="{BB962C8B-B14F-4D97-AF65-F5344CB8AC3E}">
        <p14:creationId xmlns:p14="http://schemas.microsoft.com/office/powerpoint/2010/main" val="263205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1037" y="4783138"/>
            <a:ext cx="5634159" cy="4867200"/>
          </a:xfrm>
        </p:spPr>
        <p:txBody>
          <a:bodyPr numCol="2" spcCol="72000">
            <a:normAutofit/>
          </a:bodyPr>
          <a:lstStyle/>
          <a:p>
            <a:pPr>
              <a:lnSpc>
                <a:spcPct val="120000"/>
              </a:lnSpc>
            </a:pPr>
            <a:r>
              <a:rPr lang="nl-BE" sz="700" b="1" kern="1200" dirty="0">
                <a:solidFill>
                  <a:schemeClr val="tx1"/>
                </a:solidFill>
                <a:effectLst/>
                <a:latin typeface="Calibri"/>
                <a:cs typeface="Calibri"/>
              </a:rPr>
              <a:t>Take good reflexes against </a:t>
            </a:r>
            <a:r>
              <a:rPr lang="nl-BE" sz="700" b="1" kern="1200" dirty="0" smtClean="0">
                <a:solidFill>
                  <a:schemeClr val="tx1"/>
                </a:solidFill>
                <a:effectLst/>
                <a:latin typeface="Calibri"/>
                <a:cs typeface="Calibri"/>
              </a:rPr>
              <a:t>hacking</a:t>
            </a:r>
            <a:endParaRPr lang="en-GB" sz="700" kern="1200" dirty="0">
              <a:solidFill>
                <a:schemeClr val="tx1"/>
              </a:solidFill>
              <a:effectLst/>
              <a:latin typeface="Calibri"/>
              <a:cs typeface="Calibri"/>
            </a:endParaRPr>
          </a:p>
          <a:p>
            <a:pPr marL="171450" lvl="0" indent="-171450">
              <a:lnSpc>
                <a:spcPct val="120000"/>
              </a:lnSpc>
              <a:buFont typeface="Arial" panose="020B0604020202020204" pitchFamily="34" charset="0"/>
              <a:buChar char="•"/>
            </a:pPr>
            <a:r>
              <a:rPr lang="en-GB" sz="700" kern="1200" dirty="0">
                <a:solidFill>
                  <a:schemeClr val="tx1"/>
                </a:solidFill>
                <a:effectLst/>
                <a:latin typeface="Calibri"/>
                <a:cs typeface="Calibri"/>
              </a:rPr>
              <a:t>Choose </a:t>
            </a:r>
            <a:r>
              <a:rPr lang="en-GB" sz="700" b="1" kern="1200" dirty="0">
                <a:solidFill>
                  <a:schemeClr val="tx1"/>
                </a:solidFill>
                <a:effectLst/>
                <a:latin typeface="Calibri"/>
                <a:cs typeface="Calibri"/>
              </a:rPr>
              <a:t>different passwords for professional and private use</a:t>
            </a:r>
            <a:r>
              <a:rPr lang="en-GB" sz="700" kern="1200" dirty="0">
                <a:solidFill>
                  <a:schemeClr val="tx1"/>
                </a:solidFill>
                <a:effectLst/>
                <a:latin typeface="Calibri"/>
                <a:cs typeface="Calibri"/>
              </a:rPr>
              <a:t>.</a:t>
            </a:r>
          </a:p>
          <a:p>
            <a:pPr marL="171450" lvl="0" indent="-171450">
              <a:lnSpc>
                <a:spcPct val="120000"/>
              </a:lnSpc>
              <a:buFont typeface="Arial" panose="020B0604020202020204" pitchFamily="34" charset="0"/>
              <a:buChar char="•"/>
            </a:pPr>
            <a:r>
              <a:rPr lang="en-GB" sz="700" kern="1200" dirty="0">
                <a:solidFill>
                  <a:schemeClr val="tx1"/>
                </a:solidFill>
                <a:effectLst/>
                <a:latin typeface="Calibri"/>
                <a:cs typeface="Calibri"/>
              </a:rPr>
              <a:t>Prefer a </a:t>
            </a:r>
            <a:r>
              <a:rPr lang="en-GB" sz="700" b="1" kern="1200" dirty="0">
                <a:solidFill>
                  <a:schemeClr val="tx1"/>
                </a:solidFill>
                <a:effectLst/>
                <a:latin typeface="Calibri"/>
                <a:cs typeface="Calibri"/>
              </a:rPr>
              <a:t>double control</a:t>
            </a:r>
            <a:r>
              <a:rPr lang="en-GB" sz="700" kern="1200" dirty="0">
                <a:solidFill>
                  <a:schemeClr val="tx1"/>
                </a:solidFill>
                <a:effectLst/>
                <a:latin typeface="Calibri"/>
                <a:cs typeface="Calibri"/>
              </a:rPr>
              <a:t>, via e.g. an SMS-code.</a:t>
            </a:r>
          </a:p>
          <a:p>
            <a:pPr marL="171450" lvl="0" indent="-171450">
              <a:lnSpc>
                <a:spcPct val="120000"/>
              </a:lnSpc>
              <a:buFont typeface="Arial" panose="020B0604020202020204" pitchFamily="34" charset="0"/>
              <a:buChar char="•"/>
            </a:pPr>
            <a:r>
              <a:rPr lang="en-GB" sz="700" b="1" kern="1200" dirty="0">
                <a:solidFill>
                  <a:schemeClr val="tx1"/>
                </a:solidFill>
                <a:effectLst/>
                <a:latin typeface="Calibri"/>
                <a:cs typeface="Calibri"/>
              </a:rPr>
              <a:t>Don’t save you password in your browser</a:t>
            </a:r>
            <a:r>
              <a:rPr lang="en-GB" sz="700" kern="1200" dirty="0">
                <a:solidFill>
                  <a:schemeClr val="tx1"/>
                </a:solidFill>
                <a:effectLst/>
                <a:latin typeface="Calibri"/>
                <a:cs typeface="Calibri"/>
              </a:rPr>
              <a:t>.</a:t>
            </a:r>
          </a:p>
          <a:p>
            <a:pPr marL="171450" indent="-171450">
              <a:lnSpc>
                <a:spcPct val="120000"/>
              </a:lnSpc>
              <a:buFont typeface="Arial" panose="020B0604020202020204" pitchFamily="34" charset="0"/>
              <a:buChar char="•"/>
            </a:pPr>
            <a:r>
              <a:rPr lang="en-GB" sz="700" b="1" kern="1200" dirty="0">
                <a:solidFill>
                  <a:schemeClr val="tx1"/>
                </a:solidFill>
                <a:effectLst/>
                <a:latin typeface="Calibri"/>
                <a:cs typeface="Calibri"/>
              </a:rPr>
              <a:t>Don’t pass</a:t>
            </a:r>
            <a:r>
              <a:rPr lang="en-GB" sz="700" kern="1200" dirty="0">
                <a:solidFill>
                  <a:schemeClr val="tx1"/>
                </a:solidFill>
                <a:effectLst/>
                <a:latin typeface="Calibri"/>
                <a:cs typeface="Calibri"/>
              </a:rPr>
              <a:t> along your password to </a:t>
            </a:r>
            <a:r>
              <a:rPr lang="en-GB" sz="700" b="1" kern="1200" dirty="0">
                <a:solidFill>
                  <a:schemeClr val="tx1"/>
                </a:solidFill>
                <a:effectLst/>
                <a:latin typeface="Calibri"/>
                <a:cs typeface="Calibri"/>
              </a:rPr>
              <a:t>other people</a:t>
            </a:r>
            <a:r>
              <a:rPr lang="en-GB" sz="700" kern="1200" dirty="0">
                <a:solidFill>
                  <a:schemeClr val="tx1"/>
                </a:solidFill>
                <a:effectLst/>
                <a:latin typeface="Calibri"/>
                <a:cs typeface="Calibri"/>
              </a:rPr>
              <a:t>.</a:t>
            </a:r>
          </a:p>
          <a:p>
            <a:pPr marL="171450" indent="-171450">
              <a:lnSpc>
                <a:spcPct val="120000"/>
              </a:lnSpc>
              <a:buFont typeface="Arial" panose="020B0604020202020204" pitchFamily="34" charset="0"/>
              <a:buChar char="•"/>
            </a:pPr>
            <a:r>
              <a:rPr lang="x-none" sz="700" b="1" kern="1200" dirty="0">
                <a:solidFill>
                  <a:schemeClr val="tx1"/>
                </a:solidFill>
                <a:effectLst/>
                <a:latin typeface="Calibri"/>
                <a:cs typeface="Calibri"/>
              </a:rPr>
              <a:t>Use different passwords for each app/account</a:t>
            </a:r>
            <a:r>
              <a:rPr lang="nl-BE" sz="700" b="1" kern="1200" dirty="0">
                <a:solidFill>
                  <a:schemeClr val="tx1"/>
                </a:solidFill>
                <a:effectLst/>
                <a:latin typeface="Calibri"/>
                <a:cs typeface="Calibri"/>
              </a:rPr>
              <a:t>.</a:t>
            </a:r>
            <a:r>
              <a:rPr lang="x-none" sz="700" kern="1200" dirty="0">
                <a:solidFill>
                  <a:schemeClr val="tx1"/>
                </a:solidFill>
                <a:effectLst/>
                <a:latin typeface="Calibri"/>
                <a:cs typeface="Calibri"/>
              </a:rPr>
              <a:t>Cybercriminals often try stolen passwords on as many different Internet services as they can. This way, if criminals get their hands on your password for one service, they won’t automatically be able to access your other accounts.</a:t>
            </a:r>
            <a:endParaRPr lang="nl-BE" sz="700" kern="1200" dirty="0">
              <a:solidFill>
                <a:schemeClr val="tx1"/>
              </a:solidFill>
              <a:effectLst/>
              <a:latin typeface="Calibri"/>
              <a:cs typeface="Calibri"/>
            </a:endParaRPr>
          </a:p>
          <a:p>
            <a:pPr marL="171450" indent="-171450">
              <a:lnSpc>
                <a:spcPct val="120000"/>
              </a:lnSpc>
              <a:buFont typeface="Arial" panose="020B0604020202020204" pitchFamily="34" charset="0"/>
              <a:buChar char="•"/>
            </a:pPr>
            <a:r>
              <a:rPr lang="x-none" sz="700" b="1" kern="1200" dirty="0">
                <a:solidFill>
                  <a:schemeClr val="tx1"/>
                </a:solidFill>
                <a:effectLst/>
                <a:latin typeface="Calibri"/>
                <a:cs typeface="Calibri"/>
              </a:rPr>
              <a:t>Where possible, use double authentication </a:t>
            </a:r>
            <a:r>
              <a:rPr lang="x-none" sz="700" kern="1200" dirty="0">
                <a:solidFill>
                  <a:schemeClr val="tx1"/>
                </a:solidFill>
                <a:effectLst/>
                <a:latin typeface="Calibri"/>
                <a:cs typeface="Calibri"/>
              </a:rPr>
              <a:t>like a password combined with an SMS code (this is known as </a:t>
            </a:r>
            <a:r>
              <a:rPr lang="x-none" sz="700" b="1" kern="1200" dirty="0">
                <a:solidFill>
                  <a:schemeClr val="tx1"/>
                </a:solidFill>
                <a:effectLst/>
                <a:latin typeface="Calibri"/>
                <a:cs typeface="Calibri"/>
              </a:rPr>
              <a:t>2 Factor Authentication or Multi-Factor Authentication</a:t>
            </a:r>
            <a:r>
              <a:rPr lang="x-none" sz="700" kern="1200" dirty="0">
                <a:solidFill>
                  <a:schemeClr val="tx1"/>
                </a:solidFill>
                <a:effectLst/>
                <a:latin typeface="Calibri"/>
                <a:cs typeface="Calibri"/>
              </a:rPr>
              <a:t>, see below). </a:t>
            </a:r>
            <a:endParaRPr lang="nl-BE" sz="700" kern="1200" dirty="0">
              <a:solidFill>
                <a:schemeClr val="tx1"/>
              </a:solidFill>
              <a:effectLst/>
              <a:latin typeface="Calibri"/>
              <a:cs typeface="Calibri"/>
            </a:endParaRPr>
          </a:p>
          <a:p>
            <a:pPr marL="171450" indent="-171450">
              <a:lnSpc>
                <a:spcPct val="120000"/>
              </a:lnSpc>
              <a:buFont typeface="Arial" panose="020B0604020202020204" pitchFamily="34" charset="0"/>
              <a:buChar char="•"/>
            </a:pPr>
            <a:r>
              <a:rPr lang="x-none" sz="700" kern="1200" dirty="0">
                <a:solidFill>
                  <a:schemeClr val="tx1"/>
                </a:solidFill>
                <a:effectLst/>
                <a:latin typeface="Calibri"/>
                <a:cs typeface="Calibri"/>
              </a:rPr>
              <a:t>For important apps/accounts: make your password longer/more complicated, and use double authentication (2FA). </a:t>
            </a:r>
            <a:endParaRPr lang="nl-BE" sz="700" kern="1200" dirty="0">
              <a:solidFill>
                <a:schemeClr val="tx1"/>
              </a:solidFill>
              <a:effectLst/>
              <a:latin typeface="Calibri"/>
              <a:cs typeface="Calibri"/>
            </a:endParaRPr>
          </a:p>
          <a:p>
            <a:pPr marL="171450" indent="-171450">
              <a:lnSpc>
                <a:spcPct val="120000"/>
              </a:lnSpc>
              <a:buFont typeface="Arial" panose="020B0604020202020204" pitchFamily="34" charset="0"/>
              <a:buChar char="•"/>
            </a:pPr>
            <a:r>
              <a:rPr lang="x-none" sz="700" kern="1200" dirty="0">
                <a:solidFill>
                  <a:schemeClr val="tx1"/>
                </a:solidFill>
                <a:effectLst/>
                <a:latin typeface="Calibri"/>
                <a:cs typeface="Calibri"/>
              </a:rPr>
              <a:t>Change your password at least once a year. Do not use old passwords or parts of them. For example, don’t change ‘Ahorseanditsjocky2016’ to ‘Ahorseanditsjockey2017’.</a:t>
            </a:r>
            <a:endParaRPr lang="nl-BE" sz="700" kern="1200" dirty="0">
              <a:solidFill>
                <a:schemeClr val="tx1"/>
              </a:solidFill>
              <a:effectLst/>
              <a:latin typeface="Calibri"/>
              <a:cs typeface="Calibri"/>
            </a:endParaRPr>
          </a:p>
          <a:p>
            <a:pPr marL="171450" marR="0" lvl="0" indent="-171450" algn="l" defTabSz="914400" rtl="0" eaLnBrk="0" fontAlgn="base" latinLnBrk="0" hangingPunct="0">
              <a:lnSpc>
                <a:spcPct val="120000"/>
              </a:lnSpc>
              <a:spcAft>
                <a:spcPct val="0"/>
              </a:spcAft>
              <a:buClrTx/>
              <a:buSzTx/>
              <a:buFont typeface="Arial" panose="020B0604020202020204" pitchFamily="34" charset="0"/>
              <a:buChar char="•"/>
              <a:tabLst/>
              <a:defRPr/>
            </a:pPr>
            <a:r>
              <a:rPr lang="en-GB" sz="700" b="1" kern="1200" dirty="0">
                <a:solidFill>
                  <a:schemeClr val="tx1"/>
                </a:solidFill>
                <a:effectLst/>
                <a:latin typeface="Calibri"/>
                <a:cs typeface="Calibri"/>
              </a:rPr>
              <a:t>Don’t pass</a:t>
            </a:r>
            <a:r>
              <a:rPr lang="en-GB" sz="700" kern="1200" dirty="0">
                <a:solidFill>
                  <a:schemeClr val="tx1"/>
                </a:solidFill>
                <a:effectLst/>
                <a:latin typeface="Calibri"/>
                <a:cs typeface="Calibri"/>
              </a:rPr>
              <a:t> along your password to </a:t>
            </a:r>
            <a:r>
              <a:rPr lang="en-GB" sz="700" b="1" kern="1200" dirty="0">
                <a:solidFill>
                  <a:schemeClr val="tx1"/>
                </a:solidFill>
                <a:effectLst/>
                <a:latin typeface="Calibri"/>
                <a:cs typeface="Calibri"/>
              </a:rPr>
              <a:t>other people</a:t>
            </a:r>
            <a:r>
              <a:rPr lang="en-GB" sz="700" kern="1200" dirty="0">
                <a:solidFill>
                  <a:schemeClr val="tx1"/>
                </a:solidFill>
                <a:effectLst/>
                <a:latin typeface="Calibri"/>
                <a:cs typeface="Calibri"/>
              </a:rPr>
              <a:t>.</a:t>
            </a:r>
          </a:p>
          <a:p>
            <a:pPr marL="171450" marR="0" lvl="0" indent="-171450" algn="l" defTabSz="914400" rtl="0" eaLnBrk="0" fontAlgn="base" latinLnBrk="0" hangingPunct="0">
              <a:lnSpc>
                <a:spcPct val="120000"/>
              </a:lnSpc>
              <a:spcAft>
                <a:spcPct val="0"/>
              </a:spcAft>
              <a:buClrTx/>
              <a:buSzTx/>
              <a:buFont typeface="Arial" panose="020B0604020202020204" pitchFamily="34" charset="0"/>
              <a:buChar char="•"/>
              <a:tabLst/>
              <a:defRPr/>
            </a:pPr>
            <a:r>
              <a:rPr lang="nl-BE" sz="700" kern="1200" dirty="0" err="1">
                <a:solidFill>
                  <a:schemeClr val="tx1"/>
                </a:solidFill>
                <a:effectLst/>
                <a:latin typeface="Calibri"/>
                <a:cs typeface="Calibri"/>
              </a:rPr>
              <a:t>Use</a:t>
            </a:r>
            <a:r>
              <a:rPr lang="nl-BE" sz="700" kern="1200" dirty="0">
                <a:solidFill>
                  <a:schemeClr val="tx1"/>
                </a:solidFill>
                <a:effectLst/>
                <a:latin typeface="Calibri"/>
                <a:cs typeface="Calibri"/>
              </a:rPr>
              <a:t> a </a:t>
            </a:r>
            <a:r>
              <a:rPr lang="nl-BE" sz="700" b="1" kern="1200" dirty="0">
                <a:solidFill>
                  <a:schemeClr val="tx1"/>
                </a:solidFill>
                <a:effectLst/>
                <a:latin typeface="Calibri"/>
                <a:cs typeface="Calibri"/>
              </a:rPr>
              <a:t>password manager</a:t>
            </a:r>
            <a:r>
              <a:rPr lang="nl-BE" sz="700" b="0" kern="1200" dirty="0">
                <a:solidFill>
                  <a:schemeClr val="tx1"/>
                </a:solidFill>
                <a:effectLst/>
                <a:latin typeface="Calibri"/>
                <a:cs typeface="Calibri"/>
              </a:rPr>
              <a:t>: </a:t>
            </a:r>
            <a:r>
              <a:rPr lang="nl-BE" sz="700" b="0" kern="1200" dirty="0" err="1">
                <a:solidFill>
                  <a:schemeClr val="tx1"/>
                </a:solidFill>
                <a:effectLst/>
                <a:latin typeface="Calibri"/>
                <a:cs typeface="Calibri"/>
              </a:rPr>
              <a:t>an</a:t>
            </a:r>
            <a:r>
              <a:rPr lang="nl-BE" sz="700" b="0" kern="1200" baseline="0" dirty="0">
                <a:solidFill>
                  <a:schemeClr val="tx1"/>
                </a:solidFill>
                <a:effectLst/>
                <a:latin typeface="Calibri"/>
                <a:cs typeface="Calibri"/>
              </a:rPr>
              <a:t> app </a:t>
            </a:r>
            <a:r>
              <a:rPr lang="nl-BE" sz="700" b="0" kern="1200" baseline="0" dirty="0" err="1">
                <a:solidFill>
                  <a:schemeClr val="tx1"/>
                </a:solidFill>
                <a:effectLst/>
                <a:latin typeface="Calibri"/>
                <a:cs typeface="Calibri"/>
              </a:rPr>
              <a:t>which</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manages</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all</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your</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passwords</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you</a:t>
            </a:r>
            <a:r>
              <a:rPr lang="nl-BE" sz="700" b="0" kern="1200" baseline="0" dirty="0">
                <a:solidFill>
                  <a:schemeClr val="tx1"/>
                </a:solidFill>
                <a:effectLst/>
                <a:latin typeface="Calibri"/>
                <a:cs typeface="Calibri"/>
              </a:rPr>
              <a:t> have </a:t>
            </a:r>
            <a:r>
              <a:rPr lang="nl-BE" sz="700" b="0" kern="1200" baseline="0" dirty="0" err="1">
                <a:solidFill>
                  <a:schemeClr val="tx1"/>
                </a:solidFill>
                <a:effectLst/>
                <a:latin typeface="Calibri"/>
                <a:cs typeface="Calibri"/>
              </a:rPr>
              <a:t>to</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memorize</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only</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one</a:t>
            </a:r>
            <a:r>
              <a:rPr lang="nl-BE" sz="700" b="0" kern="1200" baseline="0" dirty="0">
                <a:solidFill>
                  <a:schemeClr val="tx1"/>
                </a:solidFill>
                <a:effectLst/>
                <a:latin typeface="Calibri"/>
                <a:cs typeface="Calibri"/>
              </a:rPr>
              <a:t> password, </a:t>
            </a:r>
            <a:r>
              <a:rPr lang="nl-BE" sz="700" b="0" kern="1200" baseline="0" dirty="0" err="1">
                <a:solidFill>
                  <a:schemeClr val="tx1"/>
                </a:solidFill>
                <a:effectLst/>
                <a:latin typeface="Calibri"/>
                <a:cs typeface="Calibri"/>
              </a:rPr>
              <a:t>the</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one</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that</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gives</a:t>
            </a:r>
            <a:r>
              <a:rPr lang="nl-BE" sz="700" b="0" kern="1200" baseline="0" dirty="0">
                <a:solidFill>
                  <a:schemeClr val="tx1"/>
                </a:solidFill>
                <a:effectLst/>
                <a:latin typeface="Calibri"/>
                <a:cs typeface="Calibri"/>
              </a:rPr>
              <a:t> access </a:t>
            </a:r>
            <a:r>
              <a:rPr lang="nl-BE" sz="700" b="0" kern="1200" baseline="0" dirty="0" err="1">
                <a:solidFill>
                  <a:schemeClr val="tx1"/>
                </a:solidFill>
                <a:effectLst/>
                <a:latin typeface="Calibri"/>
                <a:cs typeface="Calibri"/>
              </a:rPr>
              <a:t>to</a:t>
            </a:r>
            <a:r>
              <a:rPr lang="nl-BE" sz="700" b="0" kern="1200" baseline="0" dirty="0">
                <a:solidFill>
                  <a:schemeClr val="tx1"/>
                </a:solidFill>
                <a:effectLst/>
                <a:latin typeface="Calibri"/>
                <a:cs typeface="Calibri"/>
              </a:rPr>
              <a:t> </a:t>
            </a:r>
            <a:r>
              <a:rPr lang="nl-BE" sz="700" b="0" kern="1200" baseline="0" dirty="0" err="1">
                <a:solidFill>
                  <a:schemeClr val="tx1"/>
                </a:solidFill>
                <a:effectLst/>
                <a:latin typeface="Calibri"/>
                <a:cs typeface="Calibri"/>
              </a:rPr>
              <a:t>your</a:t>
            </a:r>
            <a:r>
              <a:rPr lang="nl-BE" sz="700" b="0" kern="1200" baseline="0" dirty="0">
                <a:solidFill>
                  <a:schemeClr val="tx1"/>
                </a:solidFill>
                <a:effectLst/>
                <a:latin typeface="Calibri"/>
                <a:cs typeface="Calibri"/>
              </a:rPr>
              <a:t> passwordmanager); </a:t>
            </a:r>
            <a:r>
              <a:rPr lang="nl-BE" sz="700" b="0" kern="1200" dirty="0">
                <a:solidFill>
                  <a:schemeClr val="tx1"/>
                </a:solidFill>
                <a:effectLst/>
                <a:latin typeface="Calibri"/>
                <a:cs typeface="Calibri"/>
              </a:rPr>
              <a:t>e.g.</a:t>
            </a:r>
            <a:r>
              <a:rPr lang="nl-BE" sz="700" b="1" kern="1200" dirty="0">
                <a:solidFill>
                  <a:schemeClr val="tx1"/>
                </a:solidFill>
                <a:effectLst/>
                <a:latin typeface="Calibri"/>
                <a:cs typeface="Calibri"/>
              </a:rPr>
              <a:t> </a:t>
            </a:r>
            <a:r>
              <a:rPr lang="nl-NL" sz="700" dirty="0" err="1">
                <a:latin typeface="Calibri"/>
                <a:cs typeface="Calibri"/>
              </a:rPr>
              <a:t>LastPass</a:t>
            </a:r>
            <a:r>
              <a:rPr lang="nl-NL" sz="700" dirty="0">
                <a:latin typeface="Calibri"/>
                <a:cs typeface="Calibri"/>
              </a:rPr>
              <a:t>, </a:t>
            </a:r>
            <a:r>
              <a:rPr lang="nl-NL" sz="700" dirty="0" err="1">
                <a:latin typeface="Calibri"/>
                <a:cs typeface="Calibri"/>
              </a:rPr>
              <a:t>OnePass</a:t>
            </a:r>
            <a:r>
              <a:rPr lang="nl-NL" sz="700" dirty="0">
                <a:latin typeface="Calibri"/>
                <a:cs typeface="Calibri"/>
              </a:rPr>
              <a:t>,</a:t>
            </a:r>
            <a:r>
              <a:rPr lang="nl-NL" sz="700" baseline="0" dirty="0">
                <a:latin typeface="Calibri"/>
                <a:cs typeface="Calibri"/>
              </a:rPr>
              <a:t> </a:t>
            </a:r>
            <a:r>
              <a:rPr lang="nl-NL" sz="700" baseline="0" dirty="0" err="1">
                <a:latin typeface="Calibri"/>
                <a:cs typeface="Calibri"/>
              </a:rPr>
              <a:t>Dashlane</a:t>
            </a:r>
            <a:r>
              <a:rPr lang="nl-NL" sz="700" baseline="0" dirty="0">
                <a:latin typeface="Calibri"/>
                <a:cs typeface="Calibri"/>
              </a:rPr>
              <a:t>, </a:t>
            </a:r>
            <a:r>
              <a:rPr lang="nl-NL" sz="700" baseline="0" dirty="0" err="1" smtClean="0">
                <a:latin typeface="Calibri"/>
                <a:cs typeface="Calibri"/>
              </a:rPr>
              <a:t>Keepass</a:t>
            </a:r>
            <a:endParaRPr lang="nl-NL" sz="700" dirty="0" smtClean="0">
              <a:latin typeface="Calibri"/>
              <a:cs typeface="Calibri"/>
            </a:endParaRPr>
          </a:p>
          <a:p>
            <a:pPr>
              <a:lnSpc>
                <a:spcPct val="120000"/>
              </a:lnSpc>
            </a:pPr>
            <a:endParaRPr lang="x-none" sz="700" kern="1200" dirty="0" smtClean="0">
              <a:solidFill>
                <a:schemeClr val="tx1"/>
              </a:solidFill>
              <a:effectLst/>
              <a:latin typeface="Calibri"/>
              <a:cs typeface="Calibri"/>
            </a:endParaRPr>
          </a:p>
          <a:p>
            <a:pPr>
              <a:lnSpc>
                <a:spcPct val="120000"/>
              </a:lnSpc>
            </a:pPr>
            <a:r>
              <a:rPr lang="x-none" sz="700" i="1" kern="1200" dirty="0" smtClean="0">
                <a:solidFill>
                  <a:schemeClr val="tx1"/>
                </a:solidFill>
                <a:effectLst/>
                <a:latin typeface="Calibri"/>
                <a:cs typeface="Calibri"/>
              </a:rPr>
              <a:t>Source</a:t>
            </a:r>
            <a:r>
              <a:rPr lang="x-none" sz="700" i="1" kern="1200" dirty="0">
                <a:solidFill>
                  <a:schemeClr val="tx1"/>
                </a:solidFill>
                <a:effectLst/>
                <a:latin typeface="Calibri"/>
                <a:cs typeface="Calibri"/>
              </a:rPr>
              <a:t>: Vrije Universiteit Brussel</a:t>
            </a:r>
            <a:endParaRPr lang="x-none" sz="700" kern="1200" dirty="0">
              <a:solidFill>
                <a:schemeClr val="tx1"/>
              </a:solidFill>
              <a:effectLst/>
              <a:latin typeface="Calibri"/>
              <a:cs typeface="Calibri"/>
            </a:endParaRPr>
          </a:p>
          <a:p>
            <a:pPr>
              <a:lnSpc>
                <a:spcPct val="120000"/>
              </a:lnSpc>
            </a:pPr>
            <a:endParaRPr lang="nl-BE" sz="700" kern="1200" dirty="0">
              <a:solidFill>
                <a:schemeClr val="tx1"/>
              </a:solidFill>
              <a:effectLst/>
              <a:latin typeface="Calibri"/>
              <a:cs typeface="Calibri"/>
            </a:endParaRPr>
          </a:p>
          <a:p>
            <a:pPr>
              <a:lnSpc>
                <a:spcPct val="120000"/>
              </a:lnSpc>
            </a:pPr>
            <a:r>
              <a:rPr lang="x-none" sz="700" kern="1200" dirty="0">
                <a:solidFill>
                  <a:schemeClr val="tx1"/>
                </a:solidFill>
                <a:effectLst/>
                <a:latin typeface="Calibri"/>
                <a:cs typeface="Calibri"/>
              </a:rPr>
              <a:t>Multi-Factor Authentication (MFA) is an authentication method that requires the user to successfully complete at least two steps (factors) to gain access to something. </a:t>
            </a:r>
          </a:p>
          <a:p>
            <a:pPr>
              <a:lnSpc>
                <a:spcPct val="120000"/>
              </a:lnSpc>
            </a:pPr>
            <a:r>
              <a:rPr lang="x-none" sz="700" kern="1200" dirty="0">
                <a:solidFill>
                  <a:schemeClr val="tx1"/>
                </a:solidFill>
                <a:effectLst/>
                <a:latin typeface="Calibri"/>
                <a:cs typeface="Calibri"/>
              </a:rPr>
              <a:t> </a:t>
            </a:r>
          </a:p>
          <a:p>
            <a:pPr>
              <a:lnSpc>
                <a:spcPct val="120000"/>
              </a:lnSpc>
            </a:pPr>
            <a:r>
              <a:rPr lang="x-none" sz="700" kern="1200" dirty="0">
                <a:solidFill>
                  <a:schemeClr val="tx1"/>
                </a:solidFill>
                <a:effectLst/>
                <a:latin typeface="Calibri"/>
                <a:cs typeface="Calibri"/>
              </a:rPr>
              <a:t>Typical factors:</a:t>
            </a:r>
          </a:p>
          <a:p>
            <a:pPr>
              <a:lnSpc>
                <a:spcPct val="120000"/>
              </a:lnSpc>
            </a:pPr>
            <a:r>
              <a:rPr lang="x-none" sz="700" kern="1200" dirty="0">
                <a:solidFill>
                  <a:schemeClr val="tx1"/>
                </a:solidFill>
                <a:effectLst/>
                <a:latin typeface="Calibri"/>
                <a:cs typeface="Calibri"/>
              </a:rPr>
              <a:t>1. Something you know (most people know about this factor): username and password.</a:t>
            </a:r>
          </a:p>
          <a:p>
            <a:pPr>
              <a:lnSpc>
                <a:spcPct val="120000"/>
              </a:lnSpc>
            </a:pPr>
            <a:r>
              <a:rPr lang="x-none" sz="700" kern="1200" dirty="0">
                <a:solidFill>
                  <a:schemeClr val="tx1"/>
                </a:solidFill>
                <a:effectLst/>
                <a:latin typeface="Calibri"/>
                <a:cs typeface="Calibri"/>
              </a:rPr>
              <a:t>2. Something you are: this includes all biometric data like fingerprints, facial recognition and iris scans.</a:t>
            </a:r>
          </a:p>
          <a:p>
            <a:pPr>
              <a:lnSpc>
                <a:spcPct val="120000"/>
              </a:lnSpc>
            </a:pPr>
            <a:r>
              <a:rPr lang="x-none" sz="700" kern="1200" dirty="0">
                <a:solidFill>
                  <a:schemeClr val="tx1"/>
                </a:solidFill>
                <a:effectLst/>
                <a:latin typeface="Calibri"/>
                <a:cs typeface="Calibri"/>
              </a:rPr>
              <a:t>3. Something you have: common examples of this factor are key cards and hardware tokens. The device the user is operating on can also be used as a factor, only allowing access from a ‘trusted device’.</a:t>
            </a:r>
          </a:p>
          <a:p>
            <a:pPr>
              <a:lnSpc>
                <a:spcPct val="120000"/>
              </a:lnSpc>
            </a:pPr>
            <a:r>
              <a:rPr lang="x-none" sz="700" kern="1200" dirty="0">
                <a:solidFill>
                  <a:schemeClr val="tx1"/>
                </a:solidFill>
                <a:effectLst/>
                <a:latin typeface="Calibri"/>
                <a:cs typeface="Calibri"/>
              </a:rPr>
              <a:t>4. Location: this factor requires the user to be in a given location to gain access. This can be a geographical or a network limitation. </a:t>
            </a:r>
          </a:p>
          <a:p>
            <a:pPr>
              <a:lnSpc>
                <a:spcPct val="120000"/>
              </a:lnSpc>
            </a:pPr>
            <a:r>
              <a:rPr lang="x-none" sz="700" kern="1200" dirty="0">
                <a:solidFill>
                  <a:schemeClr val="tx1"/>
                </a:solidFill>
                <a:effectLst/>
                <a:latin typeface="Calibri"/>
                <a:cs typeface="Calibri"/>
              </a:rPr>
              <a:t>Step one: user enters username and password. Step two: user must perform another action. This can be entering a second key such as a code sent by text message or a code received from or created by a linked app on the user’s smartphone, or simply confirming the login request on such an app. This is a typical example of two-factor authentication (2FA).</a:t>
            </a:r>
          </a:p>
          <a:p>
            <a:pPr>
              <a:lnSpc>
                <a:spcPct val="120000"/>
              </a:lnSpc>
            </a:pPr>
            <a:r>
              <a:rPr lang="x-none" sz="700" kern="1200" dirty="0">
                <a:solidFill>
                  <a:schemeClr val="tx1"/>
                </a:solidFill>
                <a:effectLst/>
                <a:latin typeface="Calibri"/>
                <a:cs typeface="Calibri"/>
              </a:rPr>
              <a:t> </a:t>
            </a:r>
          </a:p>
          <a:p>
            <a:pPr>
              <a:lnSpc>
                <a:spcPct val="120000"/>
              </a:lnSpc>
            </a:pPr>
            <a:r>
              <a:rPr lang="x-none" sz="700" b="1" kern="1200" dirty="0">
                <a:solidFill>
                  <a:schemeClr val="tx1"/>
                </a:solidFill>
                <a:effectLst/>
                <a:latin typeface="Calibri"/>
                <a:cs typeface="Calibri"/>
              </a:rPr>
              <a:t>Why Multi-Factor Authentication?</a:t>
            </a:r>
          </a:p>
          <a:p>
            <a:pPr>
              <a:lnSpc>
                <a:spcPct val="120000"/>
              </a:lnSpc>
            </a:pPr>
            <a:r>
              <a:rPr lang="x-none" sz="700" kern="1200" dirty="0" smtClean="0">
                <a:solidFill>
                  <a:schemeClr val="tx1"/>
                </a:solidFill>
                <a:effectLst/>
                <a:latin typeface="Calibri"/>
                <a:cs typeface="Calibri"/>
              </a:rPr>
              <a:t>Antivirus</a:t>
            </a:r>
            <a:r>
              <a:rPr lang="x-none" sz="700" kern="1200" dirty="0">
                <a:solidFill>
                  <a:schemeClr val="tx1"/>
                </a:solidFill>
                <a:effectLst/>
                <a:latin typeface="Calibri"/>
                <a:cs typeface="Calibri"/>
              </a:rPr>
              <a:t>, firewalls, encryption, and other information security measures are not effective if cybercriminals are able to pose as legitimate users. If a cybercriminal uses your compromised login information to sign in, the system will think you logged in and let the cybercriminal do everything you’re authorised to do.</a:t>
            </a:r>
          </a:p>
          <a:p>
            <a:pPr>
              <a:lnSpc>
                <a:spcPct val="120000"/>
              </a:lnSpc>
            </a:pPr>
            <a:endParaRPr lang="nl-BE" sz="700" kern="1200" dirty="0">
              <a:solidFill>
                <a:schemeClr val="tx1"/>
              </a:solidFill>
              <a:effectLst/>
              <a:latin typeface="Calibri"/>
              <a:cs typeface="Calibri"/>
            </a:endParaRPr>
          </a:p>
          <a:p>
            <a:pPr>
              <a:lnSpc>
                <a:spcPct val="120000"/>
              </a:lnSpc>
            </a:pPr>
            <a:r>
              <a:rPr lang="x-none" sz="700" kern="1200" dirty="0">
                <a:solidFill>
                  <a:schemeClr val="tx1"/>
                </a:solidFill>
                <a:effectLst/>
                <a:latin typeface="Calibri"/>
                <a:cs typeface="Calibri"/>
              </a:rPr>
              <a:t>MFA improves login data security, and has become a crucial part of information security. If your password is compromised, cybercriminals cannot use your password on its own as the 2</a:t>
            </a:r>
            <a:r>
              <a:rPr lang="x-none" sz="700" kern="1200" baseline="30000" dirty="0">
                <a:solidFill>
                  <a:schemeClr val="tx1"/>
                </a:solidFill>
                <a:effectLst/>
                <a:latin typeface="Calibri"/>
                <a:cs typeface="Calibri"/>
              </a:rPr>
              <a:t>nd</a:t>
            </a:r>
            <a:r>
              <a:rPr lang="x-none" sz="700" kern="1200" dirty="0">
                <a:solidFill>
                  <a:schemeClr val="tx1"/>
                </a:solidFill>
                <a:effectLst/>
                <a:latin typeface="Calibri"/>
                <a:cs typeface="Calibri"/>
              </a:rPr>
              <a:t> factor is still needed.</a:t>
            </a:r>
          </a:p>
          <a:p>
            <a:pPr>
              <a:lnSpc>
                <a:spcPct val="120000"/>
              </a:lnSpc>
            </a:pPr>
            <a:endParaRPr lang="nl-BE" sz="700" kern="1200" dirty="0">
              <a:solidFill>
                <a:schemeClr val="tx1"/>
              </a:solidFill>
              <a:effectLst/>
              <a:latin typeface="Calibri"/>
              <a:cs typeface="Calibri"/>
            </a:endParaRPr>
          </a:p>
          <a:p>
            <a:pPr>
              <a:lnSpc>
                <a:spcPct val="120000"/>
              </a:lnSpc>
            </a:pPr>
            <a:r>
              <a:rPr lang="x-none" sz="700" kern="1200" dirty="0">
                <a:solidFill>
                  <a:schemeClr val="tx1"/>
                </a:solidFill>
                <a:effectLst/>
                <a:latin typeface="Calibri"/>
                <a:cs typeface="Calibri"/>
              </a:rPr>
              <a:t>It is also closer to compliance with the law. The General Data Protection Regulation (GDPR) requires sensitive personal data protection to be optimised. MFA is a significant step towards achieving this.</a:t>
            </a:r>
          </a:p>
          <a:p>
            <a:pPr>
              <a:lnSpc>
                <a:spcPct val="120000"/>
              </a:lnSpc>
            </a:pPr>
            <a:r>
              <a:rPr lang="x-none" sz="700" kern="1200" dirty="0">
                <a:solidFill>
                  <a:schemeClr val="tx1"/>
                </a:solidFill>
                <a:effectLst/>
                <a:latin typeface="Calibri"/>
                <a:cs typeface="Calibri"/>
              </a:rPr>
              <a:t> </a:t>
            </a:r>
          </a:p>
          <a:p>
            <a:pPr>
              <a:lnSpc>
                <a:spcPct val="120000"/>
              </a:lnSpc>
            </a:pPr>
            <a:r>
              <a:rPr lang="x-none" sz="700" b="1" kern="1200" dirty="0">
                <a:solidFill>
                  <a:schemeClr val="tx1"/>
                </a:solidFill>
                <a:effectLst/>
                <a:latin typeface="Calibri"/>
                <a:cs typeface="Calibri"/>
              </a:rPr>
              <a:t>Limits of Multi-Factor Authentication.</a:t>
            </a:r>
          </a:p>
          <a:p>
            <a:pPr>
              <a:lnSpc>
                <a:spcPct val="120000"/>
              </a:lnSpc>
            </a:pPr>
            <a:r>
              <a:rPr lang="x-none" sz="700" kern="1200" dirty="0" smtClean="0">
                <a:solidFill>
                  <a:schemeClr val="tx1"/>
                </a:solidFill>
                <a:effectLst/>
                <a:latin typeface="Calibri"/>
                <a:cs typeface="Calibri"/>
              </a:rPr>
              <a:t>MFA </a:t>
            </a:r>
            <a:r>
              <a:rPr lang="x-none" sz="700" kern="1200" dirty="0">
                <a:solidFill>
                  <a:schemeClr val="tx1"/>
                </a:solidFill>
                <a:effectLst/>
                <a:latin typeface="Calibri"/>
                <a:cs typeface="Calibri"/>
              </a:rPr>
              <a:t>is not a silver bullet against cyber criminals. It doesn’t stop users from falling for attempts at phishing, with an unsuspecting user being directed to a fake website and logging in using MFA. This means the cybercriminal has obtained both factors and can use them to log in once themselves. Text messages containing the 2</a:t>
            </a:r>
            <a:r>
              <a:rPr lang="x-none" sz="700" kern="1200" baseline="30000" dirty="0">
                <a:solidFill>
                  <a:schemeClr val="tx1"/>
                </a:solidFill>
                <a:effectLst/>
                <a:latin typeface="Calibri"/>
                <a:cs typeface="Calibri"/>
              </a:rPr>
              <a:t>nd</a:t>
            </a:r>
            <a:r>
              <a:rPr lang="x-none" sz="700" kern="1200" dirty="0">
                <a:solidFill>
                  <a:schemeClr val="tx1"/>
                </a:solidFill>
                <a:effectLst/>
                <a:latin typeface="Calibri"/>
                <a:cs typeface="Calibri"/>
              </a:rPr>
              <a:t> factor can also be intercepted by a process called SIM cloning, with criminals making a duplicate of your phone which receives copies of all your text messages.</a:t>
            </a:r>
          </a:p>
          <a:p>
            <a:pPr>
              <a:lnSpc>
                <a:spcPct val="120000"/>
              </a:lnSpc>
            </a:pPr>
            <a:r>
              <a:rPr lang="x-none" sz="700" kern="1200" dirty="0">
                <a:solidFill>
                  <a:schemeClr val="tx1"/>
                </a:solidFill>
                <a:effectLst/>
                <a:latin typeface="Calibri"/>
                <a:cs typeface="Calibri"/>
              </a:rPr>
              <a:t> </a:t>
            </a:r>
          </a:p>
          <a:p>
            <a:pPr>
              <a:lnSpc>
                <a:spcPct val="120000"/>
              </a:lnSpc>
            </a:pPr>
            <a:r>
              <a:rPr lang="x-none" sz="700" kern="1200" dirty="0">
                <a:solidFill>
                  <a:schemeClr val="tx1"/>
                </a:solidFill>
                <a:effectLst/>
                <a:latin typeface="Calibri"/>
                <a:cs typeface="Calibri"/>
              </a:rPr>
              <a:t>Despite these limitations, though, MFA is still the simplest protection against compromised passwords being misused, and it is highly efficient. MFA is increasingly seen as the minimum security authentication.</a:t>
            </a:r>
          </a:p>
          <a:p>
            <a:pPr>
              <a:lnSpc>
                <a:spcPct val="120000"/>
              </a:lnSpc>
            </a:pPr>
            <a:r>
              <a:rPr lang="x-none" sz="700" kern="1200" dirty="0">
                <a:solidFill>
                  <a:schemeClr val="tx1"/>
                </a:solidFill>
                <a:effectLst/>
                <a:latin typeface="Calibri"/>
                <a:cs typeface="Calibri"/>
              </a:rPr>
              <a:t> </a:t>
            </a:r>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8</a:t>
            </a:fld>
            <a:endParaRPr lang="nl-BE" dirty="0">
              <a:solidFill>
                <a:prstClr val="black"/>
              </a:solidFill>
            </a:endParaRPr>
          </a:p>
        </p:txBody>
      </p:sp>
    </p:spTree>
    <p:extLst>
      <p:ext uri="{BB962C8B-B14F-4D97-AF65-F5344CB8AC3E}">
        <p14:creationId xmlns:p14="http://schemas.microsoft.com/office/powerpoint/2010/main" val="3188678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1" kern="1200" dirty="0">
                <a:solidFill>
                  <a:schemeClr val="tx1"/>
                </a:solidFill>
                <a:effectLst/>
              </a:rPr>
              <a:t>How to react when your password has been hacked</a:t>
            </a:r>
            <a:r>
              <a:rPr lang="en-GB" b="1" kern="1200" dirty="0" smtClean="0">
                <a:solidFill>
                  <a:schemeClr val="tx1"/>
                </a:solidFill>
                <a:effectLst/>
              </a:rPr>
              <a:t>?</a:t>
            </a:r>
            <a:endParaRPr lang="en-GB" kern="1200" dirty="0">
              <a:solidFill>
                <a:schemeClr val="tx1"/>
              </a:solidFill>
              <a:effectLst/>
            </a:endParaRPr>
          </a:p>
          <a:p>
            <a:pPr marL="171450" lvl="0" indent="-171450">
              <a:buFont typeface="Arial" panose="020B0604020202020204" pitchFamily="34" charset="0"/>
              <a:buChar char="•"/>
            </a:pPr>
            <a:r>
              <a:rPr lang="en-GB" kern="1200" dirty="0">
                <a:solidFill>
                  <a:schemeClr val="tx1"/>
                </a:solidFill>
                <a:effectLst/>
              </a:rPr>
              <a:t>Alarm the </a:t>
            </a:r>
            <a:r>
              <a:rPr lang="en-GB" b="1" kern="1200" dirty="0">
                <a:solidFill>
                  <a:schemeClr val="tx1"/>
                </a:solidFill>
                <a:effectLst/>
              </a:rPr>
              <a:t>responsible</a:t>
            </a:r>
            <a:r>
              <a:rPr lang="en-GB" kern="1200" dirty="0">
                <a:solidFill>
                  <a:schemeClr val="tx1"/>
                </a:solidFill>
                <a:effectLst/>
              </a:rPr>
              <a:t> in your organisation</a:t>
            </a:r>
            <a:r>
              <a:rPr lang="en-GB" kern="1200" dirty="0" smtClean="0">
                <a:solidFill>
                  <a:schemeClr val="tx1"/>
                </a:solidFill>
                <a:effectLst/>
              </a:rPr>
              <a:t>.</a:t>
            </a:r>
            <a:endParaRPr lang="en-GB" kern="1200" dirty="0">
              <a:solidFill>
                <a:schemeClr val="tx1"/>
              </a:solidFill>
              <a:effectLst/>
            </a:endParaRPr>
          </a:p>
          <a:p>
            <a:pPr marL="171450" lvl="0" indent="-171450">
              <a:buFont typeface="Arial" panose="020B0604020202020204" pitchFamily="34" charset="0"/>
              <a:buChar char="•"/>
            </a:pPr>
            <a:r>
              <a:rPr lang="en-GB" b="1" kern="1200" dirty="0">
                <a:solidFill>
                  <a:schemeClr val="tx1"/>
                </a:solidFill>
                <a:effectLst/>
              </a:rPr>
              <a:t>Contact the service</a:t>
            </a:r>
            <a:r>
              <a:rPr lang="en-GB" kern="1200" dirty="0">
                <a:solidFill>
                  <a:schemeClr val="tx1"/>
                </a:solidFill>
                <a:effectLst/>
              </a:rPr>
              <a:t> that manages the hacked account</a:t>
            </a:r>
            <a:r>
              <a:rPr lang="en-GB" kern="1200" dirty="0" smtClean="0">
                <a:solidFill>
                  <a:schemeClr val="tx1"/>
                </a:solidFill>
                <a:effectLst/>
              </a:rPr>
              <a:t>.</a:t>
            </a:r>
            <a:endParaRPr lang="en-GB" kern="1200" dirty="0">
              <a:solidFill>
                <a:schemeClr val="tx1"/>
              </a:solidFill>
              <a:effectLst/>
            </a:endParaRPr>
          </a:p>
          <a:p>
            <a:pPr marL="171450" lvl="0" indent="-171450">
              <a:buFont typeface="Arial" panose="020B0604020202020204" pitchFamily="34" charset="0"/>
              <a:buChar char="•"/>
            </a:pPr>
            <a:r>
              <a:rPr lang="en-GB" b="1" kern="1200" dirty="0">
                <a:solidFill>
                  <a:schemeClr val="tx1"/>
                </a:solidFill>
                <a:effectLst/>
              </a:rPr>
              <a:t>Warn </a:t>
            </a:r>
            <a:r>
              <a:rPr lang="en-GB" kern="1200" dirty="0">
                <a:solidFill>
                  <a:schemeClr val="tx1"/>
                </a:solidFill>
                <a:effectLst/>
              </a:rPr>
              <a:t>your contacts via another </a:t>
            </a:r>
            <a:r>
              <a:rPr lang="en-GB" kern="1200" dirty="0" err="1">
                <a:solidFill>
                  <a:schemeClr val="tx1"/>
                </a:solidFill>
                <a:effectLst/>
              </a:rPr>
              <a:t>chanel</a:t>
            </a:r>
            <a:r>
              <a:rPr lang="en-GB" kern="1200" dirty="0" smtClean="0">
                <a:solidFill>
                  <a:schemeClr val="tx1"/>
                </a:solidFill>
                <a:effectLst/>
              </a:rPr>
              <a:t>.</a:t>
            </a:r>
            <a:endParaRPr lang="en-GB" kern="1200" dirty="0">
              <a:solidFill>
                <a:schemeClr val="tx1"/>
              </a:solidFill>
              <a:effectLst/>
            </a:endParaRPr>
          </a:p>
          <a:p>
            <a:pPr marL="171450" marR="0" lvl="0" indent="-171450" algn="l" defTabSz="914400" rtl="0" eaLnBrk="0" fontAlgn="base" latinLnBrk="0" hangingPunct="0">
              <a:lnSpc>
                <a:spcPct val="100000"/>
              </a:lnSpc>
              <a:spcAft>
                <a:spcPct val="0"/>
              </a:spcAft>
              <a:buClrTx/>
              <a:buSzTx/>
              <a:buFont typeface="Arial" panose="020B0604020202020204" pitchFamily="34" charset="0"/>
              <a:buChar char="•"/>
              <a:tabLst/>
              <a:defRPr/>
            </a:pPr>
            <a:r>
              <a:rPr lang="x-none" kern="1200" dirty="0">
                <a:solidFill>
                  <a:schemeClr val="tx1"/>
                </a:solidFill>
                <a:effectLst/>
              </a:rPr>
              <a:t>Change all your </a:t>
            </a:r>
            <a:r>
              <a:rPr lang="x-none" b="1" kern="1200" dirty="0">
                <a:solidFill>
                  <a:schemeClr val="tx1"/>
                </a:solidFill>
                <a:effectLst/>
              </a:rPr>
              <a:t>passwords</a:t>
            </a:r>
            <a:r>
              <a:rPr lang="x-none" kern="1200" dirty="0">
                <a:solidFill>
                  <a:schemeClr val="tx1"/>
                </a:solidFill>
                <a:effectLst/>
              </a:rPr>
              <a:t> and make them stronger (=longer): change your password if someone has, or might have, accessed your account, e.g. if someone tells you they got strange messages from your account. You should also change your password if the service with which you have an account is involved in a data breach. This will prevent people who accessed this service from abusing your account information. You can check whether your e-mail address is listed in a leaked database on the website </a:t>
            </a:r>
            <a:r>
              <a:rPr lang="x-none" u="sng" kern="1200" dirty="0">
                <a:solidFill>
                  <a:schemeClr val="tx1"/>
                </a:solidFill>
                <a:effectLst/>
                <a:hlinkClick r:id="rId3"/>
              </a:rPr>
              <a:t>www.haveibeenpwned.com</a:t>
            </a:r>
            <a:r>
              <a:rPr lang="x-none" kern="1200" dirty="0">
                <a:solidFill>
                  <a:schemeClr val="tx1"/>
                </a:solidFill>
                <a:effectLst/>
              </a:rPr>
              <a:t>. </a:t>
            </a:r>
            <a:endParaRPr lang="nl-BE" kern="1200" dirty="0">
              <a:solidFill>
                <a:schemeClr val="tx1"/>
              </a:solidFill>
              <a:effectLst/>
            </a:endParaRPr>
          </a:p>
          <a:p>
            <a:pPr marL="171450" marR="0" lvl="0" indent="-171450" algn="l" defTabSz="914400" rtl="0" eaLnBrk="0" fontAlgn="base" latinLnBrk="0" hangingPunct="0">
              <a:lnSpc>
                <a:spcPct val="100000"/>
              </a:lnSpc>
              <a:spcAft>
                <a:spcPct val="0"/>
              </a:spcAft>
              <a:buClrTx/>
              <a:buSzTx/>
              <a:buFont typeface="Arial" panose="020B0604020202020204" pitchFamily="34" charset="0"/>
              <a:buChar char="•"/>
              <a:tabLst/>
              <a:defRPr/>
            </a:pPr>
            <a:r>
              <a:rPr lang="en-GB" kern="1200" dirty="0">
                <a:solidFill>
                  <a:schemeClr val="tx1"/>
                </a:solidFill>
                <a:effectLst/>
              </a:rPr>
              <a:t>Run an </a:t>
            </a:r>
            <a:r>
              <a:rPr lang="en-GB" b="1" kern="1200" dirty="0">
                <a:solidFill>
                  <a:schemeClr val="tx1"/>
                </a:solidFill>
                <a:effectLst/>
              </a:rPr>
              <a:t>antivirus control</a:t>
            </a:r>
            <a:r>
              <a:rPr lang="en-GB" kern="1200" dirty="0">
                <a:solidFill>
                  <a:schemeClr val="tx1"/>
                </a:solidFill>
                <a:effectLst/>
              </a:rPr>
              <a:t> on your computer.</a:t>
            </a:r>
          </a:p>
          <a:p>
            <a:pPr marL="171450" marR="0" lvl="0" indent="-171450" algn="l" defTabSz="914400" rtl="0" eaLnBrk="0" fontAlgn="base" latinLnBrk="0" hangingPunct="0">
              <a:lnSpc>
                <a:spcPct val="100000"/>
              </a:lnSpc>
              <a:spcAft>
                <a:spcPct val="0"/>
              </a:spcAft>
              <a:buClrTx/>
              <a:buSzTx/>
              <a:buFont typeface="Arial" panose="020B0604020202020204" pitchFamily="34" charset="0"/>
              <a:buChar char="•"/>
              <a:tabLst/>
              <a:defRPr/>
            </a:pPr>
            <a:endParaRPr lang="x-none" kern="1200" dirty="0">
              <a:solidFill>
                <a:schemeClr val="tx1"/>
              </a:solidFill>
              <a:effectLst/>
            </a:endParaRPr>
          </a:p>
          <a:p>
            <a:pPr marL="171450" indent="-171450">
              <a:buFont typeface="Arial" panose="020B0604020202020204" pitchFamily="34" charset="0"/>
              <a:buChar char="•"/>
            </a:pPr>
            <a:endParaRPr lang="nl-BE" dirty="0"/>
          </a:p>
        </p:txBody>
      </p:sp>
      <p:sp>
        <p:nvSpPr>
          <p:cNvPr id="4" name="Espace réservé du numéro de diapositive 3"/>
          <p:cNvSpPr>
            <a:spLocks noGrp="1"/>
          </p:cNvSpPr>
          <p:nvPr>
            <p:ph type="sldNum" sz="quarter" idx="10"/>
          </p:nvPr>
        </p:nvSpPr>
        <p:spPr/>
        <p:txBody>
          <a:bodyPr/>
          <a:lstStyle/>
          <a:p>
            <a:pPr>
              <a:defRPr/>
            </a:pPr>
            <a:fld id="{67FB5AD9-BBE2-814A-8701-E814EB4461D2}" type="slidenum">
              <a:rPr lang="en-GB" smtClean="0">
                <a:solidFill>
                  <a:prstClr val="black"/>
                </a:solidFill>
              </a:rPr>
              <a:pPr>
                <a:defRPr/>
              </a:pPr>
              <a:t>9</a:t>
            </a:fld>
            <a:endParaRPr lang="nl-BE">
              <a:solidFill>
                <a:prstClr val="black"/>
              </a:solidFill>
            </a:endParaRPr>
          </a:p>
        </p:txBody>
      </p:sp>
    </p:spTree>
    <p:extLst>
      <p:ext uri="{BB962C8B-B14F-4D97-AF65-F5344CB8AC3E}">
        <p14:creationId xmlns:p14="http://schemas.microsoft.com/office/powerpoint/2010/main" val="3188678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271838"/>
            <a:ext cx="4476750" cy="2151062"/>
          </a:xfrm>
        </p:spPr>
        <p:txBody>
          <a:bodyPr/>
          <a:lstStyle>
            <a:lvl1pPr marL="0" indent="0">
              <a:buFontTx/>
              <a:buNone/>
              <a:defRPr sz="2400" b="1" i="0" baseline="0">
                <a:solidFill>
                  <a:srgbClr val="1BB7D5"/>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E22567"/>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187250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l-B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BE"/>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2AD97F-BA35-4E4B-962E-AD287A58D4F4}" type="slidenum">
              <a:rPr lang="en-US" altLang="en-US"/>
              <a:pPr>
                <a:defRPr/>
              </a:pPr>
              <a:t>‹#›</a:t>
            </a:fld>
            <a:endParaRPr lang="en-US" altLang="en-US"/>
          </a:p>
        </p:txBody>
      </p:sp>
    </p:spTree>
    <p:extLst>
      <p:ext uri="{BB962C8B-B14F-4D97-AF65-F5344CB8AC3E}">
        <p14:creationId xmlns:p14="http://schemas.microsoft.com/office/powerpoint/2010/main" val="353635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CDB207-49D2-1146-A396-09B36D99F009}" type="slidenum">
              <a:rPr lang="en-US" altLang="en-US"/>
              <a:pPr>
                <a:defRPr/>
              </a:pPr>
              <a:t>‹#›</a:t>
            </a:fld>
            <a:endParaRPr lang="en-US" altLang="en-US"/>
          </a:p>
        </p:txBody>
      </p:sp>
    </p:spTree>
    <p:extLst>
      <p:ext uri="{BB962C8B-B14F-4D97-AF65-F5344CB8AC3E}">
        <p14:creationId xmlns:p14="http://schemas.microsoft.com/office/powerpoint/2010/main" val="1465286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Content with Caption">
    <p:spTree>
      <p:nvGrpSpPr>
        <p:cNvPr id="1" name=""/>
        <p:cNvGrpSpPr/>
        <p:nvPr/>
      </p:nvGrpSpPr>
      <p:grpSpPr>
        <a:xfrm>
          <a:off x="0" y="0"/>
          <a:ext cx="0" cy="0"/>
          <a:chOff x="0" y="0"/>
          <a:chExt cx="0" cy="0"/>
        </a:xfrm>
      </p:grpSpPr>
      <p:sp>
        <p:nvSpPr>
          <p:cNvPr id="32" name="Shape 32"/>
          <p:cNvSpPr>
            <a:spLocks noGrp="1"/>
          </p:cNvSpPr>
          <p:nvPr>
            <p:ph type="title"/>
          </p:nvPr>
        </p:nvSpPr>
        <p:spPr>
          <a:xfrm>
            <a:off x="457201" y="1"/>
            <a:ext cx="3008314" cy="1435100"/>
          </a:xfrm>
          <a:prstGeom prst="rect">
            <a:avLst/>
          </a:prstGeom>
        </p:spPr>
        <p:txBody>
          <a:bodyPr anchor="b"/>
          <a:lstStyle>
            <a:lvl1pPr algn="l">
              <a:defRPr sz="2000" b="1"/>
            </a:lvl1pPr>
          </a:lstStyle>
          <a:p>
            <a:pPr lvl="0"/>
            <a:r>
              <a:t>Click to edit Master title style</a:t>
            </a:r>
          </a:p>
        </p:txBody>
      </p:sp>
      <p:sp>
        <p:nvSpPr>
          <p:cNvPr id="33" name="Shape 33"/>
          <p:cNvSpPr>
            <a:spLocks noGrp="1"/>
          </p:cNvSpPr>
          <p:nvPr>
            <p:ph type="body" idx="1"/>
          </p:nvPr>
        </p:nvSpPr>
        <p:spPr>
          <a:xfrm>
            <a:off x="3575050" y="273051"/>
            <a:ext cx="5111750" cy="6584951"/>
          </a:xfrm>
          <a:prstGeom prst="rect">
            <a:avLst/>
          </a:prstGeom>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Shape 34"/>
          <p:cNvSpPr>
            <a:spLocks noGrp="1"/>
          </p:cNvSpPr>
          <p:nvPr>
            <p:ph type="sldNum" sz="quarter" idx="10"/>
          </p:nvPr>
        </p:nvSpPr>
        <p:spPr>
          <a:ln w="12700">
            <a:miter lim="400000"/>
          </a:ln>
        </p:spPr>
        <p:txBody>
          <a:bodyPr/>
          <a:lstStyle>
            <a:lvl1pPr eaLnBrk="0" hangingPunct="0">
              <a:defRPr>
                <a:latin typeface="Proximus" panose="00000500000000000000" pitchFamily="2" charset="0"/>
                <a:cs typeface="Arial" panose="020B0604020202020204" pitchFamily="34" charset="0"/>
              </a:defRPr>
            </a:lvl1pPr>
          </a:lstStyle>
          <a:p>
            <a:pPr>
              <a:defRPr/>
            </a:pPr>
            <a:fld id="{10B56A63-36DC-C742-8D71-213ED9C15D25}" type="slidenum">
              <a:rPr/>
              <a:pPr>
                <a:defRPr/>
              </a:pPr>
              <a:t>‹#›</a:t>
            </a:fld>
            <a:endParaRPr/>
          </a:p>
        </p:txBody>
      </p:sp>
    </p:spTree>
    <p:extLst>
      <p:ext uri="{BB962C8B-B14F-4D97-AF65-F5344CB8AC3E}">
        <p14:creationId xmlns:p14="http://schemas.microsoft.com/office/powerpoint/2010/main" val="892364921"/>
      </p:ext>
    </p:extLst>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Content Slide 2">
    <p:spTree>
      <p:nvGrpSpPr>
        <p:cNvPr id="1" name=""/>
        <p:cNvGrpSpPr/>
        <p:nvPr/>
      </p:nvGrpSpPr>
      <p:grpSpPr>
        <a:xfrm>
          <a:off x="0" y="0"/>
          <a:ext cx="0" cy="0"/>
          <a:chOff x="0" y="0"/>
          <a:chExt cx="0" cy="0"/>
        </a:xfrm>
      </p:grpSpPr>
      <p:sp>
        <p:nvSpPr>
          <p:cNvPr id="9" name="Text Placeholder 2"/>
          <p:cNvSpPr>
            <a:spLocks noGrp="1"/>
          </p:cNvSpPr>
          <p:nvPr>
            <p:ph idx="1"/>
          </p:nvPr>
        </p:nvSpPr>
        <p:spPr bwMode="gray">
          <a:xfrm>
            <a:off x="634183" y="1278386"/>
            <a:ext cx="7866881" cy="4922391"/>
          </a:xfrm>
          <a:prstGeom prst="rect">
            <a:avLst/>
          </a:prstGeom>
        </p:spPr>
        <p:txBody>
          <a:bodyPr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2" name="Title 1"/>
          <p:cNvSpPr>
            <a:spLocks noGrp="1"/>
          </p:cNvSpPr>
          <p:nvPr>
            <p:ph type="title"/>
          </p:nvPr>
        </p:nvSpPr>
        <p:spPr/>
        <p:txBody>
          <a:bodyPr/>
          <a:lstStyle/>
          <a:p>
            <a:r>
              <a:rPr lang="en-US" noProof="0"/>
              <a:t>Click to edit Master title style</a:t>
            </a:r>
            <a:endParaRPr lang="en-GB" noProof="0" dirty="0"/>
          </a:p>
        </p:txBody>
      </p:sp>
      <p:sp>
        <p:nvSpPr>
          <p:cNvPr id="4" name="Slide Number Placeholder 4"/>
          <p:cNvSpPr>
            <a:spLocks noGrp="1"/>
          </p:cNvSpPr>
          <p:nvPr>
            <p:ph type="sldNum" sz="quarter" idx="10"/>
          </p:nvPr>
        </p:nvSpPr>
        <p:spPr/>
        <p:txBody>
          <a:bodyPr/>
          <a:lstStyle>
            <a:lvl1pPr>
              <a:defRPr/>
            </a:lvl1pPr>
          </a:lstStyle>
          <a:p>
            <a:pPr>
              <a:defRPr/>
            </a:pPr>
            <a:fld id="{325AD809-C46C-4149-AD7E-E30836F9AC28}" type="slidenum">
              <a:rPr lang="en-GB"/>
              <a:pPr>
                <a:defRPr/>
              </a:pPr>
              <a:t>‹#›</a:t>
            </a:fld>
            <a:endParaRPr lang="en-GB" dirty="0"/>
          </a:p>
        </p:txBody>
      </p:sp>
    </p:spTree>
    <p:extLst>
      <p:ext uri="{BB962C8B-B14F-4D97-AF65-F5344CB8AC3E}">
        <p14:creationId xmlns:p14="http://schemas.microsoft.com/office/powerpoint/2010/main" val="2098920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bject - Networking">
    <p:spTree>
      <p:nvGrpSpPr>
        <p:cNvPr id="1" name=""/>
        <p:cNvGrpSpPr/>
        <p:nvPr/>
      </p:nvGrpSpPr>
      <p:grpSpPr>
        <a:xfrm>
          <a:off x="0" y="0"/>
          <a:ext cx="0" cy="0"/>
          <a:chOff x="0" y="0"/>
          <a:chExt cx="0" cy="0"/>
        </a:xfrm>
      </p:grpSpPr>
      <p:sp>
        <p:nvSpPr>
          <p:cNvPr id="8" name="Content Placeholder 5"/>
          <p:cNvSpPr>
            <a:spLocks noGrp="1"/>
          </p:cNvSpPr>
          <p:nvPr>
            <p:ph sz="quarter" idx="4"/>
          </p:nvPr>
        </p:nvSpPr>
        <p:spPr>
          <a:xfrm>
            <a:off x="611716" y="2069439"/>
            <a:ext cx="7888288" cy="4162559"/>
          </a:xfrm>
          <a:prstGeom prst="rect">
            <a:avLst/>
          </a:prstGeom>
        </p:spPr>
        <p:txBody>
          <a:bodyPr/>
          <a:lstStyle>
            <a:lvl1pPr marL="0" indent="0">
              <a:buNone/>
              <a:defRPr/>
            </a:lvl1pPr>
          </a:lstStyle>
          <a:p>
            <a:pPr lvl="0"/>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393DD872-903F-EC4A-8058-1EFEED8DD1CA}" type="slidenum">
              <a:rPr lang="nl-BE"/>
              <a:pPr>
                <a:defRPr/>
              </a:pPr>
              <a:t>‹#›</a:t>
            </a:fld>
            <a:endParaRPr lang="nl-BE" dirty="0"/>
          </a:p>
        </p:txBody>
      </p:sp>
    </p:spTree>
    <p:extLst>
      <p:ext uri="{BB962C8B-B14F-4D97-AF65-F5344CB8AC3E}">
        <p14:creationId xmlns:p14="http://schemas.microsoft.com/office/powerpoint/2010/main" val="1986188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ullet list - Networking">
    <p:spTree>
      <p:nvGrpSpPr>
        <p:cNvPr id="1" name=""/>
        <p:cNvGrpSpPr/>
        <p:nvPr/>
      </p:nvGrpSpPr>
      <p:grpSpPr>
        <a:xfrm>
          <a:off x="0" y="0"/>
          <a:ext cx="0" cy="0"/>
          <a:chOff x="0" y="0"/>
          <a:chExt cx="0" cy="0"/>
        </a:xfrm>
      </p:grpSpPr>
      <p:sp>
        <p:nvSpPr>
          <p:cNvPr id="8" name="Content Placeholder 2"/>
          <p:cNvSpPr>
            <a:spLocks noGrp="1"/>
          </p:cNvSpPr>
          <p:nvPr>
            <p:ph idx="1"/>
          </p:nvPr>
        </p:nvSpPr>
        <p:spPr>
          <a:xfrm>
            <a:off x="628650" y="2108199"/>
            <a:ext cx="7886700" cy="4250268"/>
          </a:xfrm>
          <a:prstGeom prst="rect">
            <a:avLst/>
          </a:prstGeom>
        </p:spPr>
        <p:txBody>
          <a:bodyPr/>
          <a:lstStyle>
            <a:lvl1pPr>
              <a:defRPr>
                <a:solidFill>
                  <a:srgbClr val="797979"/>
                </a:solidFill>
              </a:defRPr>
            </a:lvl1pPr>
            <a:lvl2pPr>
              <a:defRPr>
                <a:solidFill>
                  <a:srgbClr val="797979"/>
                </a:solidFill>
              </a:defRPr>
            </a:lvl2pPr>
            <a:lvl3pPr>
              <a:defRPr>
                <a:solidFill>
                  <a:srgbClr val="797979"/>
                </a:solidFill>
              </a:defRPr>
            </a:lvl3pPr>
            <a:lvl4pPr>
              <a:defRPr>
                <a:solidFill>
                  <a:srgbClr val="797979"/>
                </a:solidFill>
              </a:defRPr>
            </a:lvl4pPr>
            <a:lvl5pPr>
              <a:defRPr>
                <a:solidFill>
                  <a:srgbClr val="79797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BE" dirty="0"/>
          </a:p>
        </p:txBody>
      </p:sp>
      <p:sp>
        <p:nvSpPr>
          <p:cNvPr id="4" name="Title 1"/>
          <p:cNvSpPr>
            <a:spLocks noGrp="1"/>
          </p:cNvSpPr>
          <p:nvPr>
            <p:ph type="title"/>
          </p:nvPr>
        </p:nvSpPr>
        <p:spPr bwMode="white">
          <a:xfrm>
            <a:off x="374574" y="429658"/>
            <a:ext cx="5651653" cy="1498294"/>
          </a:xfrm>
          <a:prstGeom prst="rect">
            <a:avLst/>
          </a:prstGeom>
        </p:spPr>
        <p:txBody>
          <a:bodyPr>
            <a:normAutofit/>
          </a:bodyPr>
          <a:lstStyle>
            <a:lvl1pPr>
              <a:defRPr sz="4000">
                <a:solidFill>
                  <a:schemeClr val="bg1"/>
                </a:solidFill>
                <a:latin typeface="+mn-lt"/>
              </a:defRPr>
            </a:lvl1pPr>
          </a:lstStyle>
          <a:p>
            <a:r>
              <a:rPr lang="en-US" dirty="0"/>
              <a:t>Click to edit Master title style</a:t>
            </a:r>
            <a:endParaRPr lang="nl-BE" dirty="0"/>
          </a:p>
        </p:txBody>
      </p:sp>
      <p:sp>
        <p:nvSpPr>
          <p:cNvPr id="5" name="Slide Number Placeholder 3"/>
          <p:cNvSpPr>
            <a:spLocks noGrp="1"/>
          </p:cNvSpPr>
          <p:nvPr>
            <p:ph type="sldNum" sz="quarter" idx="10"/>
          </p:nvPr>
        </p:nvSpPr>
        <p:spPr>
          <a:xfrm>
            <a:off x="7075488" y="6488113"/>
            <a:ext cx="2057400" cy="365125"/>
          </a:xfrm>
        </p:spPr>
        <p:txBody>
          <a:bodyPr/>
          <a:lstStyle>
            <a:lvl1pPr algn="r">
              <a:defRPr sz="1200">
                <a:solidFill>
                  <a:srgbClr val="797979"/>
                </a:solidFill>
              </a:defRPr>
            </a:lvl1pPr>
          </a:lstStyle>
          <a:p>
            <a:pPr>
              <a:defRPr/>
            </a:pPr>
            <a:fld id="{CE60D206-FE11-B642-863C-08517D669CB5}" type="slidenum">
              <a:rPr lang="nl-BE"/>
              <a:pPr>
                <a:defRPr/>
              </a:pPr>
              <a:t>‹#›</a:t>
            </a:fld>
            <a:endParaRPr lang="nl-BE" dirty="0"/>
          </a:p>
        </p:txBody>
      </p:sp>
    </p:spTree>
    <p:extLst>
      <p:ext uri="{BB962C8B-B14F-4D97-AF65-F5344CB8AC3E}">
        <p14:creationId xmlns:p14="http://schemas.microsoft.com/office/powerpoint/2010/main" val="1391033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bg>
      <p:bgPr>
        <a:blipFill rotWithShape="1">
          <a:blip/>
          <a:stretch>
            <a:fillRect/>
          </a:stretch>
        </a:blipFill>
        <a:effectLst/>
      </p:bgPr>
    </p:bg>
    <p:spTree>
      <p:nvGrpSpPr>
        <p:cNvPr id="1" name=""/>
        <p:cNvGrpSpPr/>
        <p:nvPr/>
      </p:nvGrpSpPr>
      <p:grpSpPr>
        <a:xfrm>
          <a:off x="0" y="0"/>
          <a:ext cx="0" cy="0"/>
          <a:chOff x="0" y="0"/>
          <a:chExt cx="0" cy="0"/>
        </a:xfrm>
      </p:grpSpPr>
      <p:sp>
        <p:nvSpPr>
          <p:cNvPr id="10" name="Espace réservé du texte 9"/>
          <p:cNvSpPr>
            <a:spLocks noGrp="1"/>
          </p:cNvSpPr>
          <p:nvPr>
            <p:ph type="body" sz="quarter" idx="13" hasCustomPrompt="1"/>
          </p:nvPr>
        </p:nvSpPr>
        <p:spPr>
          <a:xfrm>
            <a:off x="3416300" y="3455938"/>
            <a:ext cx="4476750" cy="1966961"/>
          </a:xfrm>
        </p:spPr>
        <p:txBody>
          <a:bodyPr/>
          <a:lstStyle>
            <a:lvl1pPr marL="0" indent="0">
              <a:buFontTx/>
              <a:buNone/>
              <a:defRPr sz="2400" b="1" i="0" baseline="0">
                <a:solidFill>
                  <a:srgbClr val="EB5C4E"/>
                </a:solidFill>
                <a:latin typeface="Avenir Heavy" charset="0"/>
                <a:ea typeface="Avenir Heavy" charset="0"/>
                <a:cs typeface="Avenir Heavy" charset="0"/>
              </a:defRPr>
            </a:lvl1pPr>
          </a:lstStyle>
          <a:p>
            <a:pPr lvl="0"/>
            <a:r>
              <a:rPr lang="fr-FR" dirty="0"/>
              <a:t>CLICK TO EDIT MASTER TITLE STYLE</a:t>
            </a:r>
          </a:p>
        </p:txBody>
      </p:sp>
      <p:sp>
        <p:nvSpPr>
          <p:cNvPr id="14" name="Espace réservé du texte 13"/>
          <p:cNvSpPr>
            <a:spLocks noGrp="1"/>
          </p:cNvSpPr>
          <p:nvPr>
            <p:ph type="body" sz="quarter" idx="14" hasCustomPrompt="1"/>
          </p:nvPr>
        </p:nvSpPr>
        <p:spPr>
          <a:xfrm>
            <a:off x="3416300" y="5599889"/>
            <a:ext cx="4796757" cy="898274"/>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
        <p:nvSpPr>
          <p:cNvPr id="5" name="Espace réservé pour une image  6"/>
          <p:cNvSpPr>
            <a:spLocks noGrp="1"/>
          </p:cNvSpPr>
          <p:nvPr>
            <p:ph type="pic" sz="quarter" idx="15" hasCustomPrompt="1"/>
          </p:nvPr>
        </p:nvSpPr>
        <p:spPr>
          <a:xfrm>
            <a:off x="3416300"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a:t>Put </a:t>
            </a:r>
            <a:r>
              <a:rPr lang="fr-FR" dirty="0" err="1"/>
              <a:t>here</a:t>
            </a:r>
            <a:r>
              <a:rPr lang="fr-FR" dirty="0"/>
              <a:t> the logo of </a:t>
            </a:r>
            <a:r>
              <a:rPr lang="fr-FR" dirty="0" err="1"/>
              <a:t>your</a:t>
            </a:r>
            <a:r>
              <a:rPr lang="fr-FR" dirty="0"/>
              <a:t> organisation</a:t>
            </a:r>
          </a:p>
        </p:txBody>
      </p:sp>
    </p:spTree>
    <p:extLst>
      <p:ext uri="{BB962C8B-B14F-4D97-AF65-F5344CB8AC3E}">
        <p14:creationId xmlns:p14="http://schemas.microsoft.com/office/powerpoint/2010/main" val="28327139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hapter_Blu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B5C4E"/>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162800" cy="3708015"/>
          </a:xfrm>
        </p:spPr>
        <p:txBody>
          <a:bodyPr/>
          <a:lstStyle>
            <a:lvl1pPr>
              <a:buClr>
                <a:srgbClr val="EB5C4E"/>
              </a:buClr>
              <a:defRPr sz="1800">
                <a:solidFill>
                  <a:srgbClr val="404040"/>
                </a:solidFill>
                <a:latin typeface="Avenir Book"/>
                <a:cs typeface="Avenir Book"/>
              </a:defRPr>
            </a:lvl1pPr>
            <a:lvl2pPr>
              <a:buClr>
                <a:srgbClr val="EB5C4E"/>
              </a:buClr>
              <a:defRPr sz="1800">
                <a:solidFill>
                  <a:srgbClr val="404040"/>
                </a:solidFill>
                <a:latin typeface="Avenir Book"/>
                <a:cs typeface="Avenir Book"/>
              </a:defRPr>
            </a:lvl2pPr>
            <a:lvl3pPr>
              <a:buClr>
                <a:srgbClr val="EB5C4E"/>
              </a:buClr>
              <a:defRPr sz="18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0777823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Picture_Option_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409937"/>
            <a:ext cx="3725330" cy="583471"/>
          </a:xfrm>
        </p:spPr>
        <p:txBody>
          <a:bodyPr>
            <a:normAutofit/>
          </a:bodyPr>
          <a:lstStyle>
            <a:lvl1pPr algn="ctr">
              <a:defRPr sz="2200" b="1" i="0">
                <a:solidFill>
                  <a:srgbClr val="EB5C4E"/>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B5C4E"/>
              </a:buClr>
              <a:defRPr sz="1600" b="1">
                <a:solidFill>
                  <a:srgbClr val="404040"/>
                </a:solidFill>
                <a:latin typeface="Avenir Book"/>
                <a:cs typeface="Avenir Book"/>
              </a:defRPr>
            </a:lvl1pPr>
            <a:lvl2pPr>
              <a:buClr>
                <a:srgbClr val="EB5C4E"/>
              </a:buClr>
              <a:defRPr sz="1600">
                <a:solidFill>
                  <a:srgbClr val="404040"/>
                </a:solidFill>
                <a:latin typeface="Avenir Book"/>
                <a:cs typeface="Avenir Book"/>
              </a:defRPr>
            </a:lvl2pPr>
            <a:lvl3pPr>
              <a:buClr>
                <a:srgbClr val="EB5C4E"/>
              </a:buClr>
              <a:defRPr sz="1600">
                <a:solidFill>
                  <a:srgbClr val="404040"/>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6171668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Last_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Espace réservé du texte 7"/>
          <p:cNvSpPr>
            <a:spLocks noGrp="1"/>
          </p:cNvSpPr>
          <p:nvPr>
            <p:ph type="body" sz="quarter" idx="10" hasCustomPrompt="1"/>
          </p:nvPr>
        </p:nvSpPr>
        <p:spPr>
          <a:xfrm>
            <a:off x="1053619" y="3894791"/>
            <a:ext cx="2813050" cy="277812"/>
          </a:xfrm>
        </p:spPr>
        <p:txBody>
          <a:bodyPr/>
          <a:lstStyle>
            <a:lvl1pPr marL="0" indent="0">
              <a:buNone/>
              <a:defRPr sz="1400" b="1" i="0">
                <a:solidFill>
                  <a:srgbClr val="EB5C4E"/>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1053619" y="4441151"/>
            <a:ext cx="3787775" cy="992748"/>
          </a:xfrm>
        </p:spPr>
        <p:txBody>
          <a:bodyPr/>
          <a:lstStyle>
            <a:lvl1pPr marL="0" indent="0">
              <a:buNone/>
              <a:defRPr sz="1200" b="0" i="0" baseline="0">
                <a:solidFill>
                  <a:srgbClr val="404040"/>
                </a:solidFill>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1053274" y="5734494"/>
            <a:ext cx="2813050" cy="277812"/>
          </a:xfrm>
        </p:spPr>
        <p:txBody>
          <a:bodyPr/>
          <a:lstStyle>
            <a:lvl1pPr marL="0" indent="0">
              <a:buNone/>
              <a:defRPr sz="1200" b="0" i="0">
                <a:solidFill>
                  <a:srgbClr val="EB5C4E"/>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
        <p:nvSpPr>
          <p:cNvPr id="7" name="Espace réservé pour une image  6"/>
          <p:cNvSpPr>
            <a:spLocks noGrp="1"/>
          </p:cNvSpPr>
          <p:nvPr>
            <p:ph type="pic" sz="quarter" idx="13" hasCustomPrompt="1"/>
          </p:nvPr>
        </p:nvSpPr>
        <p:spPr>
          <a:xfrm>
            <a:off x="3282279" y="1385455"/>
            <a:ext cx="1471229" cy="1300907"/>
          </a:xfrm>
        </p:spPr>
        <p:txBody>
          <a:bodyPr/>
          <a:lstStyle>
            <a:lvl1pPr marL="342900" marR="0" indent="-342900" algn="l" defTabSz="457200" rtl="0" eaLnBrk="0" fontAlgn="base" latinLnBrk="0" hangingPunct="0">
              <a:lnSpc>
                <a:spcPct val="100000"/>
              </a:lnSpc>
              <a:spcBef>
                <a:spcPct val="20000"/>
              </a:spcBef>
              <a:spcAft>
                <a:spcPct val="0"/>
              </a:spcAft>
              <a:buClrTx/>
              <a:buSzTx/>
              <a:buFont typeface="Arial" charset="0"/>
              <a:buNone/>
              <a:tabLst/>
              <a:defRPr sz="1400" b="0" i="1" baseline="0">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r>
              <a:rPr lang="fr-FR" dirty="0"/>
              <a:t>Put </a:t>
            </a:r>
            <a:r>
              <a:rPr lang="fr-FR" dirty="0" err="1"/>
              <a:t>here</a:t>
            </a:r>
            <a:r>
              <a:rPr lang="fr-FR" dirty="0"/>
              <a:t> the logo of </a:t>
            </a:r>
            <a:r>
              <a:rPr lang="fr-FR" dirty="0" err="1"/>
              <a:t>your</a:t>
            </a:r>
            <a:r>
              <a:rPr lang="fr-FR" dirty="0"/>
              <a:t> organisation</a:t>
            </a:r>
          </a:p>
        </p:txBody>
      </p:sp>
      <p:sp>
        <p:nvSpPr>
          <p:cNvPr id="9" name="Espace réservé du texte 13"/>
          <p:cNvSpPr>
            <a:spLocks noGrp="1"/>
          </p:cNvSpPr>
          <p:nvPr>
            <p:ph type="body" sz="quarter" idx="14" hasCustomPrompt="1"/>
          </p:nvPr>
        </p:nvSpPr>
        <p:spPr>
          <a:xfrm>
            <a:off x="5480242" y="5842251"/>
            <a:ext cx="3055697" cy="655911"/>
          </a:xfrm>
        </p:spPr>
        <p:txBody>
          <a:bodyPr/>
          <a:lstStyle>
            <a:lvl1pPr marL="0" indent="0" eaLnBrk="1" hangingPunct="1">
              <a:spcBef>
                <a:spcPct val="0"/>
              </a:spcBef>
              <a:buFontTx/>
              <a:buNone/>
              <a:defRPr sz="1400">
                <a:solidFill>
                  <a:srgbClr val="404040"/>
                </a:solidFill>
              </a:defRPr>
            </a:lvl1pPr>
          </a:lstStyle>
          <a:p>
            <a:pPr eaLnBrk="1" hangingPunct="1">
              <a:spcBef>
                <a:spcPct val="0"/>
              </a:spcBef>
              <a:buFontTx/>
              <a:buNone/>
            </a:pPr>
            <a:r>
              <a:rPr lang="en-US" altLang="en-US" sz="1400" dirty="0">
                <a:solidFill>
                  <a:srgbClr val="E22567"/>
                </a:solidFill>
                <a:latin typeface="Avenir Book" charset="0"/>
              </a:rPr>
              <a:t>City I date month year</a:t>
            </a:r>
          </a:p>
        </p:txBody>
      </p:sp>
    </p:spTree>
    <p:extLst>
      <p:ext uri="{BB962C8B-B14F-4D97-AF65-F5344CB8AC3E}">
        <p14:creationId xmlns:p14="http://schemas.microsoft.com/office/powerpoint/2010/main" val="2032583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hapter_Blu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848" y="469900"/>
            <a:ext cx="5956301" cy="1143000"/>
          </a:xfrm>
        </p:spPr>
        <p:txBody>
          <a:bodyPr>
            <a:normAutofit/>
          </a:bodyPr>
          <a:lstStyle>
            <a:lvl1pPr algn="ctr">
              <a:defRPr sz="2100" b="1" i="0">
                <a:solidFill>
                  <a:srgbClr val="E22567"/>
                </a:solidFill>
                <a:latin typeface="Avenir Heavy" charset="0"/>
                <a:ea typeface="Avenir Heavy" charset="0"/>
                <a:cs typeface="Avenir Heavy" charset="0"/>
              </a:defRPr>
            </a:lvl1pPr>
          </a:lstStyle>
          <a:p>
            <a:r>
              <a:rPr lang="nl-BE" dirty="0"/>
              <a:t>Click to edit Master title style</a:t>
            </a:r>
            <a:endParaRPr lang="en-US" dirty="0"/>
          </a:p>
        </p:txBody>
      </p:sp>
      <p:sp>
        <p:nvSpPr>
          <p:cNvPr id="3" name="Content Placeholder 2"/>
          <p:cNvSpPr>
            <a:spLocks noGrp="1"/>
          </p:cNvSpPr>
          <p:nvPr>
            <p:ph idx="1"/>
          </p:nvPr>
        </p:nvSpPr>
        <p:spPr>
          <a:xfrm>
            <a:off x="965200" y="1841500"/>
            <a:ext cx="7721600" cy="4525963"/>
          </a:xfrm>
        </p:spPr>
        <p:txBody>
          <a:bodyPr/>
          <a:lstStyle>
            <a:lvl1pPr>
              <a:buClr>
                <a:srgbClr val="E22567"/>
              </a:buClr>
              <a:defRPr sz="1800">
                <a:latin typeface="Avenir Book"/>
                <a:cs typeface="Avenir Book"/>
              </a:defRPr>
            </a:lvl1pPr>
            <a:lvl2pPr>
              <a:buClr>
                <a:srgbClr val="CE0048"/>
              </a:buClr>
              <a:defRPr sz="1800">
                <a:latin typeface="Avenir Book"/>
                <a:cs typeface="Avenir Book"/>
              </a:defRPr>
            </a:lvl2pPr>
            <a:lvl3pPr>
              <a:buClr>
                <a:srgbClr val="CE0048"/>
              </a:buClr>
              <a:defRPr sz="1800">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686800" y="6413500"/>
            <a:ext cx="435861" cy="365125"/>
          </a:xfrm>
        </p:spPr>
        <p:txBody>
          <a:bodyPr/>
          <a:lstStyle>
            <a:lvl1pPr algn="ctr">
              <a:defRPr/>
            </a:lvl1pPr>
          </a:lstStyle>
          <a:p>
            <a:pPr>
              <a:defRPr/>
            </a:pPr>
            <a:fld id="{2445E06D-40C8-EA46-88DD-7A5FD2B50BC1}" type="slidenum">
              <a:rPr lang="en-US" altLang="en-US" smtClean="0"/>
              <a:pPr>
                <a:defRPr/>
              </a:pPr>
              <a:t>‹#›</a:t>
            </a:fld>
            <a:endParaRPr lang="en-US" altLang="en-US" dirty="0"/>
          </a:p>
        </p:txBody>
      </p:sp>
      <p:cxnSp>
        <p:nvCxnSpPr>
          <p:cNvPr id="10" name="Connecteur droit 9"/>
          <p:cNvCxnSpPr/>
          <p:nvPr userDrawn="1"/>
        </p:nvCxnSpPr>
        <p:spPr>
          <a:xfrm>
            <a:off x="965200" y="1496164"/>
            <a:ext cx="7162800" cy="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92612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Option_1">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0" y="263694"/>
            <a:ext cx="3725330" cy="583471"/>
          </a:xfrm>
        </p:spPr>
        <p:txBody>
          <a:bodyPr>
            <a:normAutofit/>
          </a:bodyPr>
          <a:lstStyle>
            <a:lvl1pPr algn="ctr">
              <a:defRPr sz="2200" b="1" i="0">
                <a:solidFill>
                  <a:srgbClr val="E22567"/>
                </a:solidFill>
                <a:latin typeface="Avenir Medium" charset="0"/>
                <a:ea typeface="Avenir Medium" charset="0"/>
                <a:cs typeface="Avenir Medium" charset="0"/>
              </a:defRPr>
            </a:lvl1pPr>
          </a:lstStyle>
          <a:p>
            <a:r>
              <a:rPr lang="nl-BE" dirty="0"/>
              <a:t>Click to edit Master </a:t>
            </a:r>
            <a:br>
              <a:rPr lang="nl-BE" dirty="0"/>
            </a:br>
            <a:r>
              <a:rPr lang="nl-BE" dirty="0"/>
              <a:t>title style</a:t>
            </a:r>
            <a:endParaRPr lang="en-US" dirty="0"/>
          </a:p>
        </p:txBody>
      </p:sp>
      <p:sp>
        <p:nvSpPr>
          <p:cNvPr id="3" name="Content Placeholder 2"/>
          <p:cNvSpPr>
            <a:spLocks noGrp="1"/>
          </p:cNvSpPr>
          <p:nvPr>
            <p:ph idx="1"/>
          </p:nvPr>
        </p:nvSpPr>
        <p:spPr>
          <a:xfrm>
            <a:off x="4613835" y="1679913"/>
            <a:ext cx="3606800" cy="4525963"/>
          </a:xfrm>
        </p:spPr>
        <p:txBody>
          <a:bodyPr/>
          <a:lstStyle>
            <a:lvl1pPr>
              <a:buClr>
                <a:srgbClr val="E22567"/>
              </a:buClr>
              <a:defRPr sz="1600" b="1">
                <a:solidFill>
                  <a:schemeClr val="bg1">
                    <a:lumMod val="50000"/>
                  </a:schemeClr>
                </a:solidFill>
                <a:latin typeface="Avenir Book"/>
                <a:cs typeface="Avenir Book"/>
              </a:defRPr>
            </a:lvl1pPr>
            <a:lvl2pPr>
              <a:buClr>
                <a:srgbClr val="E22567"/>
              </a:buClr>
              <a:defRPr sz="1600">
                <a:solidFill>
                  <a:schemeClr val="bg1">
                    <a:lumMod val="50000"/>
                  </a:schemeClr>
                </a:solidFill>
                <a:latin typeface="Avenir Book"/>
                <a:cs typeface="Avenir Book"/>
              </a:defRPr>
            </a:lvl2pPr>
            <a:lvl3pPr>
              <a:buClr>
                <a:srgbClr val="E22567"/>
              </a:buClr>
              <a:defRPr sz="1600">
                <a:solidFill>
                  <a:schemeClr val="bg1">
                    <a:lumMod val="50000"/>
                  </a:schemeClr>
                </a:solidFill>
                <a:latin typeface="Avenir Book"/>
                <a:cs typeface="Avenir Book"/>
              </a:defRPr>
            </a:lvl3pPr>
          </a:lstStyle>
          <a:p>
            <a:pPr lvl="0"/>
            <a:r>
              <a:rPr lang="nl-BE" dirty="0"/>
              <a:t>Click to edit Master text styles</a:t>
            </a:r>
          </a:p>
          <a:p>
            <a:pPr lvl="1"/>
            <a:r>
              <a:rPr lang="nl-BE" dirty="0"/>
              <a:t>Second level</a:t>
            </a:r>
          </a:p>
          <a:p>
            <a:pPr lvl="2"/>
            <a:r>
              <a:rPr lang="nl-BE" dirty="0"/>
              <a:t>Third level</a:t>
            </a:r>
          </a:p>
        </p:txBody>
      </p:sp>
      <p:sp>
        <p:nvSpPr>
          <p:cNvPr id="5" name="Slide Number Placeholder 5"/>
          <p:cNvSpPr>
            <a:spLocks noGrp="1"/>
          </p:cNvSpPr>
          <p:nvPr>
            <p:ph type="sldNum" sz="quarter" idx="10"/>
          </p:nvPr>
        </p:nvSpPr>
        <p:spPr>
          <a:xfrm>
            <a:off x="8534400" y="6481856"/>
            <a:ext cx="605474" cy="385668"/>
          </a:xfrm>
        </p:spPr>
        <p:txBody>
          <a:bodyPr/>
          <a:lstStyle>
            <a:lvl1pPr algn="ctr">
              <a:defRPr/>
            </a:lvl1pPr>
          </a:lstStyle>
          <a:p>
            <a:pPr>
              <a:defRPr/>
            </a:pPr>
            <a:fld id="{B837F764-1F0B-A64E-B258-E9A6F6E368C4}" type="slidenum">
              <a:rPr lang="en-US" altLang="en-US" smtClean="0"/>
              <a:pPr>
                <a:defRPr/>
              </a:pPr>
              <a:t>‹#›</a:t>
            </a:fld>
            <a:endParaRPr lang="en-US" altLang="en-US" dirty="0"/>
          </a:p>
        </p:txBody>
      </p:sp>
      <p:cxnSp>
        <p:nvCxnSpPr>
          <p:cNvPr id="8" name="Connecteur droit 7"/>
          <p:cNvCxnSpPr/>
          <p:nvPr userDrawn="1"/>
        </p:nvCxnSpPr>
        <p:spPr>
          <a:xfrm>
            <a:off x="4706471" y="1327307"/>
            <a:ext cx="3421529" cy="5950"/>
          </a:xfrm>
          <a:prstGeom prst="line">
            <a:avLst/>
          </a:prstGeom>
          <a:ln w="6350" cmpd="sng">
            <a:solidFill>
              <a:schemeClr val="bg1">
                <a:lumMod val="85000"/>
              </a:schemeClr>
            </a:solidFill>
          </a:ln>
        </p:spPr>
        <p:style>
          <a:lnRef idx="1">
            <a:schemeClr val="accent3"/>
          </a:lnRef>
          <a:fillRef idx="0">
            <a:schemeClr val="accent3"/>
          </a:fillRef>
          <a:effectRef idx="0">
            <a:schemeClr val="accent3"/>
          </a:effectRef>
          <a:fontRef idx="minor">
            <a:schemeClr val="tx1"/>
          </a:fontRef>
        </p:style>
      </p:cxnSp>
      <p:sp>
        <p:nvSpPr>
          <p:cNvPr id="7" name="Espace réservé pour une image  6"/>
          <p:cNvSpPr>
            <a:spLocks noGrp="1"/>
          </p:cNvSpPr>
          <p:nvPr>
            <p:ph type="pic" sz="quarter" idx="11"/>
          </p:nvPr>
        </p:nvSpPr>
        <p:spPr>
          <a:xfrm>
            <a:off x="817897" y="263694"/>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
        <p:nvSpPr>
          <p:cNvPr id="10" name="Espace réservé pour une image  6"/>
          <p:cNvSpPr>
            <a:spLocks noGrp="1"/>
          </p:cNvSpPr>
          <p:nvPr>
            <p:ph type="pic" sz="quarter" idx="12"/>
          </p:nvPr>
        </p:nvSpPr>
        <p:spPr>
          <a:xfrm>
            <a:off x="817897" y="3039483"/>
            <a:ext cx="2630487" cy="2630488"/>
          </a:xfrm>
        </p:spPr>
        <p:txBody>
          <a:bodyPr/>
          <a:lstStyle>
            <a:lvl1pPr>
              <a:defRPr sz="1400" b="0" i="1">
                <a:latin typeface="Avenir Light Oblique" charset="0"/>
                <a:ea typeface="Avenir Light Oblique" charset="0"/>
                <a:cs typeface="Avenir Light Oblique" charset="0"/>
              </a:defRPr>
            </a:lvl1pPr>
          </a:lstStyle>
          <a:p>
            <a:pPr marL="342900" marR="0" lvl="0" indent="-342900" algn="l" defTabSz="457200" rtl="0" eaLnBrk="0" fontAlgn="base" latinLnBrk="0" hangingPunct="0">
              <a:lnSpc>
                <a:spcPct val="100000"/>
              </a:lnSpc>
              <a:spcBef>
                <a:spcPct val="20000"/>
              </a:spcBef>
              <a:spcAft>
                <a:spcPct val="0"/>
              </a:spcAft>
              <a:buClrTx/>
              <a:buSzTx/>
              <a:buFont typeface="Arial" charset="0"/>
              <a:buNone/>
              <a:tabLst/>
              <a:defRPr/>
            </a:pPr>
            <a:endParaRPr lang="fr-FR" dirty="0"/>
          </a:p>
        </p:txBody>
      </p:sp>
    </p:spTree>
    <p:extLst>
      <p:ext uri="{BB962C8B-B14F-4D97-AF65-F5344CB8AC3E}">
        <p14:creationId xmlns:p14="http://schemas.microsoft.com/office/powerpoint/2010/main" val="492477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st_slide">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bwMode="auto">
          <a:xfrm>
            <a:off x="-19075" y="-26989"/>
            <a:ext cx="9182179" cy="69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3880" y="704459"/>
            <a:ext cx="2019300" cy="1981200"/>
          </a:xfrm>
          <a:prstGeom prst="rect">
            <a:avLst/>
          </a:prstGeom>
        </p:spPr>
      </p:pic>
      <p:sp>
        <p:nvSpPr>
          <p:cNvPr id="8" name="Espace réservé du texte 7"/>
          <p:cNvSpPr>
            <a:spLocks noGrp="1"/>
          </p:cNvSpPr>
          <p:nvPr>
            <p:ph type="body" sz="quarter" idx="10" hasCustomPrompt="1"/>
          </p:nvPr>
        </p:nvSpPr>
        <p:spPr>
          <a:xfrm>
            <a:off x="784225" y="4703262"/>
            <a:ext cx="2813050" cy="277812"/>
          </a:xfrm>
        </p:spPr>
        <p:txBody>
          <a:bodyPr/>
          <a:lstStyle>
            <a:lvl1pPr marL="0" indent="0">
              <a:buNone/>
              <a:defRPr sz="1400" b="1" i="0">
                <a:solidFill>
                  <a:srgbClr val="1BB7D5"/>
                </a:solidFill>
                <a:latin typeface="Avenir Black" charset="0"/>
                <a:ea typeface="Avenir Black" charset="0"/>
                <a:cs typeface="Avenir Black"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a:t>Cyber Security Coalition</a:t>
            </a:r>
          </a:p>
        </p:txBody>
      </p:sp>
      <p:sp>
        <p:nvSpPr>
          <p:cNvPr id="10" name="Espace réservé du texte 9"/>
          <p:cNvSpPr>
            <a:spLocks noGrp="1"/>
          </p:cNvSpPr>
          <p:nvPr>
            <p:ph type="body" sz="quarter" idx="11" hasCustomPrompt="1"/>
          </p:nvPr>
        </p:nvSpPr>
        <p:spPr>
          <a:xfrm>
            <a:off x="784225" y="5101724"/>
            <a:ext cx="3787775" cy="609266"/>
          </a:xfrm>
        </p:spPr>
        <p:txBody>
          <a:bodyPr/>
          <a:lstStyle>
            <a:lvl1pPr marL="0" indent="0">
              <a:buNone/>
              <a:defRPr sz="1200" b="0" i="0" baseline="0">
                <a:latin typeface="Avenir Book" charset="0"/>
                <a:ea typeface="Avenir Book" charset="0"/>
                <a:cs typeface="Avenir Book" charset="0"/>
              </a:defRPr>
            </a:lvl1pPr>
            <a:lvl2pPr marL="457200" indent="0">
              <a:buNone/>
              <a:defRPr sz="1200" b="0" i="0">
                <a:latin typeface="Avenir Book" charset="0"/>
                <a:ea typeface="Avenir Book" charset="0"/>
                <a:cs typeface="Avenir Book" charset="0"/>
              </a:defRPr>
            </a:lvl2pPr>
            <a:lvl3pPr marL="914400" indent="0">
              <a:buNone/>
              <a:defRPr sz="1200" b="0" i="0">
                <a:latin typeface="Avenir Book" charset="0"/>
                <a:ea typeface="Avenir Book" charset="0"/>
                <a:cs typeface="Avenir Book" charset="0"/>
              </a:defRPr>
            </a:lvl3pPr>
            <a:lvl4pPr marL="1371600" indent="0">
              <a:buNone/>
              <a:defRPr sz="1200" b="0" i="0">
                <a:latin typeface="Avenir Book" charset="0"/>
                <a:ea typeface="Avenir Book" charset="0"/>
                <a:cs typeface="Avenir Book" charset="0"/>
              </a:defRPr>
            </a:lvl4pPr>
            <a:lvl5pPr marL="1828800" indent="0">
              <a:buNone/>
              <a:defRPr sz="1200" b="0" i="0">
                <a:latin typeface="Avenir Book" charset="0"/>
                <a:ea typeface="Avenir Book" charset="0"/>
                <a:cs typeface="Avenir Book" charset="0"/>
              </a:defRPr>
            </a:lvl5pPr>
          </a:lstStyle>
          <a:p>
            <a:pPr lvl="0"/>
            <a:r>
              <a:rPr lang="fr-FR" dirty="0" err="1"/>
              <a:t>Adress</a:t>
            </a:r>
            <a:endParaRPr lang="fr-FR" dirty="0"/>
          </a:p>
          <a:p>
            <a:pPr lvl="0"/>
            <a:r>
              <a:rPr lang="fr-FR" dirty="0"/>
              <a:t>Zip code</a:t>
            </a:r>
          </a:p>
          <a:p>
            <a:pPr lvl="0"/>
            <a:r>
              <a:rPr lang="fr-FR" dirty="0"/>
              <a:t>email</a:t>
            </a:r>
          </a:p>
        </p:txBody>
      </p:sp>
      <p:sp>
        <p:nvSpPr>
          <p:cNvPr id="11" name="Espace réservé du texte 7"/>
          <p:cNvSpPr>
            <a:spLocks noGrp="1"/>
          </p:cNvSpPr>
          <p:nvPr>
            <p:ph type="body" sz="quarter" idx="12" hasCustomPrompt="1"/>
          </p:nvPr>
        </p:nvSpPr>
        <p:spPr>
          <a:xfrm>
            <a:off x="783880" y="5842252"/>
            <a:ext cx="2813050" cy="277812"/>
          </a:xfrm>
        </p:spPr>
        <p:txBody>
          <a:bodyPr/>
          <a:lstStyle>
            <a:lvl1pPr marL="0" indent="0">
              <a:buNone/>
              <a:defRPr sz="1400" b="0" i="0">
                <a:solidFill>
                  <a:srgbClr val="1BB7D5"/>
                </a:solidFill>
                <a:latin typeface="Avenir Medium" charset="0"/>
                <a:ea typeface="Avenir Medium" charset="0"/>
                <a:cs typeface="Avenir Medium" charset="0"/>
              </a:defRPr>
            </a:lvl1pPr>
            <a:lvl2pPr>
              <a:defRPr sz="1400" b="1" i="0">
                <a:latin typeface="Avenir Black" charset="0"/>
                <a:ea typeface="Avenir Black" charset="0"/>
                <a:cs typeface="Avenir Black" charset="0"/>
              </a:defRPr>
            </a:lvl2pPr>
            <a:lvl3pPr>
              <a:defRPr sz="1400" b="1" i="0">
                <a:latin typeface="Avenir Black" charset="0"/>
                <a:ea typeface="Avenir Black" charset="0"/>
                <a:cs typeface="Avenir Black" charset="0"/>
              </a:defRPr>
            </a:lvl3pPr>
            <a:lvl4pPr>
              <a:defRPr sz="1400" b="1" i="0">
                <a:latin typeface="Avenir Black" charset="0"/>
                <a:ea typeface="Avenir Black" charset="0"/>
                <a:cs typeface="Avenir Black" charset="0"/>
              </a:defRPr>
            </a:lvl4pPr>
            <a:lvl5pPr>
              <a:defRPr sz="1400" b="1" i="0">
                <a:latin typeface="Avenir Black" charset="0"/>
                <a:ea typeface="Avenir Black" charset="0"/>
                <a:cs typeface="Avenir Black" charset="0"/>
              </a:defRPr>
            </a:lvl5pPr>
          </a:lstStyle>
          <a:p>
            <a:pPr lvl="0"/>
            <a:r>
              <a:rPr lang="fr-FR" dirty="0" err="1"/>
              <a:t>website</a:t>
            </a:r>
            <a:endParaRPr lang="fr-FR" dirty="0"/>
          </a:p>
        </p:txBody>
      </p:sp>
    </p:spTree>
    <p:extLst>
      <p:ext uri="{BB962C8B-B14F-4D97-AF65-F5344CB8AC3E}">
        <p14:creationId xmlns:p14="http://schemas.microsoft.com/office/powerpoint/2010/main" val="657446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l-B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B88EC6-FB30-604F-A1F4-9433FCE8C09E}" type="slidenum">
              <a:rPr lang="en-US" altLang="en-US"/>
              <a:pPr>
                <a:defRPr/>
              </a:pPr>
              <a:t>‹#›</a:t>
            </a:fld>
            <a:endParaRPr lang="en-US" altLang="en-US"/>
          </a:p>
        </p:txBody>
      </p:sp>
    </p:spTree>
    <p:extLst>
      <p:ext uri="{BB962C8B-B14F-4D97-AF65-F5344CB8AC3E}">
        <p14:creationId xmlns:p14="http://schemas.microsoft.com/office/powerpoint/2010/main" val="176719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BB724B-BDD0-BA4F-AB00-99718CF06CC2}" type="slidenum">
              <a:rPr lang="en-US" altLang="en-US"/>
              <a:pPr>
                <a:defRPr/>
              </a:pPr>
              <a:t>‹#›</a:t>
            </a:fld>
            <a:endParaRPr lang="en-US" altLang="en-US"/>
          </a:p>
        </p:txBody>
      </p:sp>
    </p:spTree>
    <p:extLst>
      <p:ext uri="{BB962C8B-B14F-4D97-AF65-F5344CB8AC3E}">
        <p14:creationId xmlns:p14="http://schemas.microsoft.com/office/powerpoint/2010/main" val="1627309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B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B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BE"/>
              <a:t>Click to edit Master text styles</a:t>
            </a:r>
          </a:p>
          <a:p>
            <a:pPr lvl="1"/>
            <a:r>
              <a:rPr lang="nl-BE"/>
              <a:t>Second level</a:t>
            </a:r>
          </a:p>
          <a:p>
            <a:pPr lvl="2"/>
            <a:r>
              <a:rPr lang="nl-BE"/>
              <a:t>Third level</a:t>
            </a:r>
          </a:p>
          <a:p>
            <a:pPr lvl="3"/>
            <a:r>
              <a:rPr lang="nl-BE"/>
              <a:t>Fourth level</a:t>
            </a:r>
          </a:p>
          <a:p>
            <a:pPr lvl="4"/>
            <a:r>
              <a:rPr lang="nl-BE"/>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49C780A-4570-0D42-9E68-42CE469F332B}" type="slidenum">
              <a:rPr lang="en-US" altLang="en-US"/>
              <a:pPr>
                <a:defRPr/>
              </a:pPr>
              <a:t>‹#›</a:t>
            </a:fld>
            <a:endParaRPr lang="en-US" altLang="en-US"/>
          </a:p>
        </p:txBody>
      </p:sp>
    </p:spTree>
    <p:extLst>
      <p:ext uri="{BB962C8B-B14F-4D97-AF65-F5344CB8AC3E}">
        <p14:creationId xmlns:p14="http://schemas.microsoft.com/office/powerpoint/2010/main" val="1991883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735AD5-07AC-4248-BD58-C712ABC2F6F4}" type="slidenum">
              <a:rPr lang="en-US" altLang="en-US"/>
              <a:pPr>
                <a:defRPr/>
              </a:pPr>
              <a:t>‹#›</a:t>
            </a:fld>
            <a:endParaRPr lang="en-US" altLang="en-US"/>
          </a:p>
        </p:txBody>
      </p:sp>
    </p:spTree>
    <p:extLst>
      <p:ext uri="{BB962C8B-B14F-4D97-AF65-F5344CB8AC3E}">
        <p14:creationId xmlns:p14="http://schemas.microsoft.com/office/powerpoint/2010/main" val="461529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2F939CD-0681-644D-A3BD-A33A998AF36E}" type="slidenum">
              <a:rPr lang="en-US" altLang="en-US"/>
              <a:pPr>
                <a:defRPr/>
              </a:pPr>
              <a:t>‹#›</a:t>
            </a:fld>
            <a:endParaRPr lang="en-US" altLang="en-US"/>
          </a:p>
        </p:txBody>
      </p:sp>
    </p:spTree>
    <p:extLst>
      <p:ext uri="{BB962C8B-B14F-4D97-AF65-F5344CB8AC3E}">
        <p14:creationId xmlns:p14="http://schemas.microsoft.com/office/powerpoint/2010/main" val="207524667"/>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BE" altLang="en-US"/>
              <a:t>Click to edit Master title style</a:t>
            </a:r>
            <a:endParaRPr lang="en-US"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BE" altLang="en-US" dirty="0"/>
              <a:t>Click to edit Master text styles</a:t>
            </a:r>
          </a:p>
          <a:p>
            <a:pPr lvl="1"/>
            <a:r>
              <a:rPr lang="nl-BE" altLang="en-US" dirty="0"/>
              <a:t>Second level</a:t>
            </a:r>
          </a:p>
          <a:p>
            <a:pPr lvl="2"/>
            <a:r>
              <a:rPr lang="nl-BE" altLang="en-US" dirty="0"/>
              <a:t>Third level</a:t>
            </a:r>
          </a:p>
          <a:p>
            <a:pPr lvl="3"/>
            <a:r>
              <a:rPr lang="nl-BE" altLang="en-US" dirty="0"/>
              <a:t>Fourth level</a:t>
            </a:r>
          </a:p>
          <a:p>
            <a:pPr lvl="4"/>
            <a:r>
              <a:rPr lang="nl-BE" altLang="en-US" dirty="0"/>
              <a:t>Fifth level</a:t>
            </a:r>
            <a:endParaRPr lang="en-US" alt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defRPr>
            </a:lvl1pPr>
          </a:lstStyle>
          <a:p>
            <a:pPr>
              <a:defRPr/>
            </a:pPr>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DD640957-CA7F-8F4F-BAE7-FD28B30B690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114" r:id="rId1"/>
    <p:sldLayoutId id="2147484115" r:id="rId2"/>
    <p:sldLayoutId id="2147484117" r:id="rId3"/>
    <p:sldLayoutId id="2147484119" r:id="rId4"/>
    <p:sldLayoutId id="2147484107" r:id="rId5"/>
    <p:sldLayoutId id="2147484108" r:id="rId6"/>
    <p:sldLayoutId id="2147484109" r:id="rId7"/>
    <p:sldLayoutId id="2147484110" r:id="rId8"/>
    <p:sldLayoutId id="2147484111" r:id="rId9"/>
    <p:sldLayoutId id="2147484112" r:id="rId10"/>
    <p:sldLayoutId id="2147484113" r:id="rId11"/>
    <p:sldLayoutId id="2147484120" r:id="rId12"/>
    <p:sldLayoutId id="2147484121" r:id="rId13"/>
    <p:sldLayoutId id="2147484122" r:id="rId14"/>
    <p:sldLayoutId id="2147484123" r:id="rId15"/>
    <p:sldLayoutId id="2147484124" r:id="rId16"/>
    <p:sldLayoutId id="2147484125" r:id="rId17"/>
    <p:sldLayoutId id="2147484126" r:id="rId18"/>
    <p:sldLayoutId id="2147484127" r:id="rId19"/>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anose="020F0502020204030204" pitchFamily="34" charset="0"/>
          <a:ea typeface="MS PGothic" panose="020B0600070205080204" pitchFamily="34" charset="-128"/>
        </a:defRPr>
      </a:lvl5pPr>
      <a:lvl6pPr marL="4572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6pPr>
      <a:lvl7pPr marL="9144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7pPr>
      <a:lvl8pPr marL="13716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8pPr>
      <a:lvl9pPr marL="1828800" algn="ctr" defTabSz="457200" rtl="0" fontAlgn="base">
        <a:spcBef>
          <a:spcPct val="0"/>
        </a:spcBef>
        <a:spcAft>
          <a:spcPct val="0"/>
        </a:spcAft>
        <a:defRPr sz="4400">
          <a:solidFill>
            <a:schemeClr val="tx1"/>
          </a:solidFill>
          <a:latin typeface="Calibri" panose="020F0502020204030204" pitchFamily="34" charset="0"/>
          <a:ea typeface="MS PGothic" panose="020B0600070205080204" pitchFamily="3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anose="020B0600070205080204" pitchFamily="3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 Id="rId3" Type="http://schemas.openxmlformats.org/officeDocument/2006/relationships/image" Target="../media/image9.jp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hyperlink" Target="https://www.grc.com/haystack.ht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hyperlink" Target="https://vimeo.com/426500246/a76c9905ab"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Espace réservé du texte 2"/>
          <p:cNvSpPr>
            <a:spLocks noGrp="1"/>
          </p:cNvSpPr>
          <p:nvPr>
            <p:ph type="body" sz="quarter" idx="13"/>
          </p:nvPr>
        </p:nvSpPr>
        <p:spPr/>
        <p:txBody>
          <a:bodyPr/>
          <a:lstStyle/>
          <a:p>
            <a:r>
              <a:rPr lang="nl-BE" dirty="0"/>
              <a:t>Do </a:t>
            </a:r>
            <a:r>
              <a:rPr lang="nl-BE" dirty="0" err="1"/>
              <a:t>not</a:t>
            </a:r>
            <a:r>
              <a:rPr lang="nl-BE" dirty="0"/>
              <a:t> take </a:t>
            </a:r>
            <a:r>
              <a:rPr lang="nl-BE" dirty="0" err="1"/>
              <a:t>unnecessary</a:t>
            </a:r>
            <a:r>
              <a:rPr lang="nl-BE" dirty="0"/>
              <a:t> riks</a:t>
            </a:r>
            <a:endParaRPr dirty="0"/>
          </a:p>
          <a:p>
            <a:pPr>
              <a:spcBef>
                <a:spcPts val="1176"/>
              </a:spcBef>
            </a:pPr>
            <a:r>
              <a:rPr lang="fr-FR" sz="2000" b="0" dirty="0">
                <a:solidFill>
                  <a:srgbClr val="404040"/>
                </a:solidFill>
                <a:latin typeface="Avenir Book"/>
              </a:rPr>
              <a:t>Stop </a:t>
            </a:r>
            <a:r>
              <a:rPr lang="fr-FR" sz="2000" b="0" dirty="0" err="1">
                <a:solidFill>
                  <a:srgbClr val="404040"/>
                </a:solidFill>
                <a:latin typeface="Avenir Book"/>
              </a:rPr>
              <a:t>your</a:t>
            </a:r>
            <a:r>
              <a:rPr lang="fr-FR" sz="2000" b="0" dirty="0">
                <a:solidFill>
                  <a:srgbClr val="404040"/>
                </a:solidFill>
                <a:latin typeface="Avenir Book"/>
              </a:rPr>
              <a:t> </a:t>
            </a:r>
            <a:r>
              <a:rPr lang="fr-FR" sz="2000" b="0" dirty="0" err="1">
                <a:solidFill>
                  <a:srgbClr val="404040"/>
                </a:solidFill>
                <a:latin typeface="Avenir Book"/>
              </a:rPr>
              <a:t>password</a:t>
            </a:r>
            <a:r>
              <a:rPr lang="fr-FR" sz="2000" b="0" dirty="0">
                <a:solidFill>
                  <a:srgbClr val="404040"/>
                </a:solidFill>
                <a:latin typeface="Avenir Book"/>
              </a:rPr>
              <a:t> </a:t>
            </a:r>
            <a:r>
              <a:rPr lang="fr-FR" sz="2000" b="0" dirty="0" err="1">
                <a:solidFill>
                  <a:srgbClr val="404040"/>
                </a:solidFill>
                <a:latin typeface="Avenir Book"/>
              </a:rPr>
              <a:t>being</a:t>
            </a:r>
            <a:r>
              <a:rPr lang="fr-FR" sz="2000" b="0" dirty="0">
                <a:solidFill>
                  <a:srgbClr val="404040"/>
                </a:solidFill>
                <a:latin typeface="Avenir Book"/>
              </a:rPr>
              <a:t> </a:t>
            </a:r>
            <a:r>
              <a:rPr lang="fr-FR" sz="2000" b="0" dirty="0" err="1">
                <a:solidFill>
                  <a:srgbClr val="404040"/>
                </a:solidFill>
                <a:latin typeface="Avenir Book"/>
              </a:rPr>
              <a:t>stolen</a:t>
            </a:r>
            <a:r>
              <a:rPr lang="fr-FR" sz="2000" b="0" dirty="0">
                <a:solidFill>
                  <a:srgbClr val="404040"/>
                </a:solidFill>
                <a:latin typeface="Avenir Book"/>
              </a:rPr>
              <a:t>. </a:t>
            </a:r>
            <a:endParaRPr lang="nl-BE" sz="2000" b="0" dirty="0">
              <a:solidFill>
                <a:srgbClr val="404040"/>
              </a:solidFill>
              <a:latin typeface="Avenir Book"/>
              <a:cs typeface="Avenir Book"/>
            </a:endParaRPr>
          </a:p>
        </p:txBody>
      </p:sp>
      <p:sp>
        <p:nvSpPr>
          <p:cNvPr id="4" name="Espace réservé du texte 3"/>
          <p:cNvSpPr>
            <a:spLocks noGrp="1"/>
          </p:cNvSpPr>
          <p:nvPr>
            <p:ph type="body" sz="quarter" idx="14"/>
          </p:nvPr>
        </p:nvSpPr>
        <p:spPr/>
        <p:txBody>
          <a:bodyPr/>
          <a:lstStyle/>
          <a:p>
            <a:r>
              <a:rPr dirty="0"/>
              <a:t>Brussel</a:t>
            </a:r>
            <a:r>
              <a:rPr lang="nl-BE" dirty="0"/>
              <a:t>s,</a:t>
            </a:r>
            <a:r>
              <a:rPr dirty="0"/>
              <a:t> </a:t>
            </a:r>
            <a:r>
              <a:rPr lang="nl-BE" dirty="0" err="1"/>
              <a:t>July</a:t>
            </a:r>
            <a:r>
              <a:rPr lang="nl-BE" dirty="0"/>
              <a:t> </a:t>
            </a:r>
            <a:r>
              <a:rPr dirty="0"/>
              <a:t>20</a:t>
            </a:r>
            <a:r>
              <a:rPr lang="nl-BE" dirty="0"/>
              <a:t>20</a:t>
            </a:r>
            <a:endParaRPr dirty="0"/>
          </a:p>
        </p:txBody>
      </p:sp>
      <p:sp>
        <p:nvSpPr>
          <p:cNvPr id="6" name="Espace réservé pour une image  3"/>
          <p:cNvSpPr>
            <a:spLocks noGrp="1"/>
          </p:cNvSpPr>
          <p:nvPr>
            <p:ph type="pic" sz="quarter" idx="15"/>
          </p:nvPr>
        </p:nvSpPr>
        <p:spPr>
          <a:xfrm>
            <a:off x="3416300" y="1385455"/>
            <a:ext cx="1471229" cy="1300907"/>
          </a:xfrm>
        </p:spPr>
      </p:sp>
    </p:spTree>
    <p:extLst>
      <p:ext uri="{BB962C8B-B14F-4D97-AF65-F5344CB8AC3E}">
        <p14:creationId xmlns:p14="http://schemas.microsoft.com/office/powerpoint/2010/main" val="1108433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7" name="Image 6" descr="CSC-Kit-Strong-Password-Image-EN.jpg"/>
          <p:cNvPicPr>
            <a:picLocks noChangeAspect="1"/>
          </p:cNvPicPr>
          <p:nvPr/>
        </p:nvPicPr>
        <p:blipFill rotWithShape="1">
          <a:blip r:embed="rId4">
            <a:extLst>
              <a:ext uri="{28A0092B-C50C-407E-A947-70E740481C1C}">
                <a14:useLocalDpi xmlns:a14="http://schemas.microsoft.com/office/drawing/2010/main" val="0"/>
              </a:ext>
            </a:extLst>
          </a:blip>
          <a:srcRect l="8191" t="9535" r="9300" b="31871"/>
          <a:stretch/>
        </p:blipFill>
        <p:spPr>
          <a:xfrm>
            <a:off x="3701685" y="1099365"/>
            <a:ext cx="5173652" cy="5156127"/>
          </a:xfrm>
          <a:prstGeom prst="rect">
            <a:avLst/>
          </a:prstGeom>
        </p:spPr>
      </p:pic>
      <p:sp>
        <p:nvSpPr>
          <p:cNvPr id="2" name="Espace réservé du numéro de diapositive 1"/>
          <p:cNvSpPr>
            <a:spLocks noGrp="1"/>
          </p:cNvSpPr>
          <p:nvPr>
            <p:ph type="sldNum" sz="quarter" idx="12"/>
          </p:nvPr>
        </p:nvSpPr>
        <p:spPr/>
        <p:txBody>
          <a:bodyPr/>
          <a:lstStyle/>
          <a:p>
            <a:pPr>
              <a:defRPr/>
            </a:pPr>
            <a:fld id="{B2F939CD-0681-644D-A3BD-A33A998AF36E}" type="slidenum">
              <a:rPr lang="en-US" altLang="en-US" smtClean="0"/>
              <a:pPr>
                <a:defRPr/>
              </a:pPr>
              <a:t>10</a:t>
            </a:fld>
            <a:endParaRPr lang="nl-BE" altLang="en-US"/>
          </a:p>
        </p:txBody>
      </p:sp>
      <p:sp>
        <p:nvSpPr>
          <p:cNvPr id="5" name="ZoneTexte 4"/>
          <p:cNvSpPr txBox="1"/>
          <p:nvPr/>
        </p:nvSpPr>
        <p:spPr bwMode="auto">
          <a:xfrm>
            <a:off x="817896" y="1289952"/>
            <a:ext cx="30871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err="1">
                <a:solidFill>
                  <a:srgbClr val="457A8C"/>
                </a:solidFill>
                <a:latin typeface="Avenir Heavy"/>
              </a:rPr>
              <a:t>Passwords</a:t>
            </a:r>
            <a:r>
              <a:rPr lang="fr-FR" sz="2800" b="1" dirty="0">
                <a:solidFill>
                  <a:srgbClr val="457A8C"/>
                </a:solidFill>
                <a:latin typeface="Avenir Heavy"/>
              </a:rPr>
              <a:t>: </a:t>
            </a:r>
            <a:r>
              <a:rPr lang="fr-FR" sz="2800" b="1" dirty="0" err="1">
                <a:solidFill>
                  <a:srgbClr val="457A8C"/>
                </a:solidFill>
                <a:latin typeface="Avenir Heavy"/>
              </a:rPr>
              <a:t>discuss</a:t>
            </a:r>
            <a:r>
              <a:rPr lang="fr-FR" sz="2800" b="1" dirty="0">
                <a:solidFill>
                  <a:srgbClr val="457A8C"/>
                </a:solidFill>
                <a:latin typeface="Avenir Heavy"/>
              </a:rPr>
              <a:t> </a:t>
            </a:r>
            <a:r>
              <a:rPr lang="fr-FR" sz="2800" b="1" dirty="0" err="1">
                <a:solidFill>
                  <a:srgbClr val="457A8C"/>
                </a:solidFill>
                <a:latin typeface="Avenir Heavy"/>
              </a:rPr>
              <a:t>it!</a:t>
            </a:r>
            <a:endParaRPr lang="nl-BE" sz="2800" b="1" dirty="0">
              <a:solidFill>
                <a:srgbClr val="457A8C"/>
              </a:solidFill>
              <a:latin typeface="Avenir Heavy"/>
              <a:cs typeface="Avenir Heavy"/>
            </a:endParaRPr>
          </a:p>
        </p:txBody>
      </p:sp>
      <p:sp>
        <p:nvSpPr>
          <p:cNvPr id="9" name="ZoneTexte 6"/>
          <p:cNvSpPr txBox="1"/>
          <p:nvPr/>
        </p:nvSpPr>
        <p:spPr bwMode="auto">
          <a:xfrm>
            <a:off x="817897" y="2626464"/>
            <a:ext cx="3129263"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spcBef>
                <a:spcPts val="600"/>
              </a:spcBef>
            </a:pPr>
            <a:r>
              <a:rPr lang="nl-BE" sz="2000" b="1" dirty="0" err="1">
                <a:solidFill>
                  <a:srgbClr val="457A8C"/>
                </a:solidFill>
                <a:latin typeface="Avenir Book" charset="0"/>
              </a:rPr>
              <a:t>What</a:t>
            </a:r>
            <a:r>
              <a:rPr lang="nl-BE" sz="2000" b="1" dirty="0">
                <a:solidFill>
                  <a:srgbClr val="457A8C"/>
                </a:solidFill>
                <a:latin typeface="Avenir Book" charset="0"/>
              </a:rPr>
              <a:t> is </a:t>
            </a:r>
            <a:r>
              <a:rPr lang="nl-BE" sz="2000" b="1" dirty="0" err="1">
                <a:solidFill>
                  <a:srgbClr val="457A8C"/>
                </a:solidFill>
                <a:latin typeface="Avenir Book" charset="0"/>
              </a:rPr>
              <a:t>your</a:t>
            </a:r>
            <a:r>
              <a:rPr lang="nl-BE" sz="2000" b="1" dirty="0">
                <a:solidFill>
                  <a:srgbClr val="457A8C"/>
                </a:solidFill>
                <a:latin typeface="Avenir Book" charset="0"/>
              </a:rPr>
              <a:t> opinion?</a:t>
            </a:r>
            <a:br>
              <a:rPr lang="nl-BE" sz="2000" b="1" dirty="0">
                <a:solidFill>
                  <a:srgbClr val="457A8C"/>
                </a:solidFill>
                <a:latin typeface="Avenir Book" charset="0"/>
              </a:rPr>
            </a:br>
            <a:r>
              <a:rPr lang="nl-BE" sz="2000" b="1" dirty="0" err="1">
                <a:solidFill>
                  <a:srgbClr val="457A8C"/>
                </a:solidFill>
                <a:latin typeface="Avenir Book" charset="0"/>
              </a:rPr>
              <a:t>What</a:t>
            </a:r>
            <a:r>
              <a:rPr lang="nl-BE" sz="2000" b="1" dirty="0">
                <a:solidFill>
                  <a:srgbClr val="457A8C"/>
                </a:solidFill>
                <a:latin typeface="Avenir Book" charset="0"/>
              </a:rPr>
              <a:t> are </a:t>
            </a:r>
            <a:r>
              <a:rPr lang="nl-BE" sz="2000" b="1" dirty="0" err="1">
                <a:solidFill>
                  <a:srgbClr val="457A8C"/>
                </a:solidFill>
                <a:latin typeface="Avenir Book" charset="0"/>
              </a:rPr>
              <a:t>your</a:t>
            </a:r>
            <a:r>
              <a:rPr lang="nl-BE" sz="2000" b="1" dirty="0">
                <a:solidFill>
                  <a:srgbClr val="457A8C"/>
                </a:solidFill>
                <a:latin typeface="Avenir Book" charset="0"/>
              </a:rPr>
              <a:t> </a:t>
            </a:r>
            <a:r>
              <a:rPr lang="nl-BE" sz="2000" b="1" dirty="0" err="1">
                <a:solidFill>
                  <a:srgbClr val="457A8C"/>
                </a:solidFill>
                <a:latin typeface="Avenir Book" charset="0"/>
              </a:rPr>
              <a:t>remarks</a:t>
            </a:r>
            <a:r>
              <a:rPr lang="nl-BE" sz="2000" b="1" dirty="0">
                <a:solidFill>
                  <a:srgbClr val="457A8C"/>
                </a:solidFill>
                <a:latin typeface="Avenir Book" charset="0"/>
              </a:rPr>
              <a:t>?</a:t>
            </a:r>
          </a:p>
          <a:p>
            <a:pPr eaLnBrk="1" hangingPunct="1">
              <a:spcBef>
                <a:spcPts val="600"/>
              </a:spcBef>
            </a:pPr>
            <a:r>
              <a:rPr lang="nl-BE" sz="2000" b="1" dirty="0" err="1">
                <a:solidFill>
                  <a:srgbClr val="457A8C"/>
                </a:solidFill>
                <a:latin typeface="Avenir Book" charset="0"/>
              </a:rPr>
              <a:t>What</a:t>
            </a:r>
            <a:r>
              <a:rPr lang="nl-BE" sz="2000" b="1" dirty="0">
                <a:solidFill>
                  <a:srgbClr val="457A8C"/>
                </a:solidFill>
                <a:latin typeface="Avenir Book" charset="0"/>
              </a:rPr>
              <a:t> do </a:t>
            </a:r>
            <a:r>
              <a:rPr lang="nl-BE" sz="2000" b="1" dirty="0" err="1">
                <a:solidFill>
                  <a:srgbClr val="457A8C"/>
                </a:solidFill>
                <a:latin typeface="Avenir Book" charset="0"/>
              </a:rPr>
              <a:t>you</a:t>
            </a:r>
            <a:r>
              <a:rPr lang="nl-BE" sz="2000" b="1" dirty="0">
                <a:solidFill>
                  <a:srgbClr val="457A8C"/>
                </a:solidFill>
                <a:latin typeface="Avenir Book" charset="0"/>
              </a:rPr>
              <a:t> </a:t>
            </a:r>
            <a:r>
              <a:rPr lang="nl-BE" sz="2000" b="1" dirty="0" err="1">
                <a:solidFill>
                  <a:srgbClr val="457A8C"/>
                </a:solidFill>
                <a:latin typeface="Avenir Book" charset="0"/>
              </a:rPr>
              <a:t>remember</a:t>
            </a:r>
            <a:r>
              <a:rPr lang="nl-BE" sz="2000" b="1" dirty="0">
                <a:solidFill>
                  <a:srgbClr val="457A8C"/>
                </a:solidFill>
                <a:latin typeface="Avenir Book" charset="0"/>
              </a:rPr>
              <a:t>?</a:t>
            </a:r>
          </a:p>
          <a:p>
            <a:pPr eaLnBrk="1" hangingPunct="1">
              <a:spcBef>
                <a:spcPts val="600"/>
              </a:spcBef>
            </a:pPr>
            <a:r>
              <a:rPr lang="nl-BE" sz="2000" b="1" dirty="0" err="1">
                <a:solidFill>
                  <a:srgbClr val="457A8C"/>
                </a:solidFill>
                <a:latin typeface="Avenir Book" charset="0"/>
              </a:rPr>
              <a:t>Your</a:t>
            </a:r>
            <a:r>
              <a:rPr lang="nl-BE" sz="2000" b="1" dirty="0">
                <a:solidFill>
                  <a:srgbClr val="457A8C"/>
                </a:solidFill>
                <a:latin typeface="Avenir Book" charset="0"/>
              </a:rPr>
              <a:t> first action?</a:t>
            </a:r>
          </a:p>
        </p:txBody>
      </p:sp>
    </p:spTree>
    <p:extLst>
      <p:ext uri="{BB962C8B-B14F-4D97-AF65-F5344CB8AC3E}">
        <p14:creationId xmlns:p14="http://schemas.microsoft.com/office/powerpoint/2010/main" val="2348698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descr="CSC-Kit-Strong-Password-Image-EN.jpg"/>
          <p:cNvPicPr>
            <a:picLocks noChangeAspect="1"/>
          </p:cNvPicPr>
          <p:nvPr/>
        </p:nvPicPr>
        <p:blipFill rotWithShape="1">
          <a:blip r:embed="rId3">
            <a:extLst>
              <a:ext uri="{28A0092B-C50C-407E-A947-70E740481C1C}">
                <a14:useLocalDpi xmlns:a14="http://schemas.microsoft.com/office/drawing/2010/main" val="0"/>
              </a:ext>
            </a:extLst>
          </a:blip>
          <a:srcRect l="8191" t="9535" r="9300" b="31871"/>
          <a:stretch/>
        </p:blipFill>
        <p:spPr>
          <a:xfrm>
            <a:off x="5411996" y="2061474"/>
            <a:ext cx="3348123" cy="3336782"/>
          </a:xfrm>
          <a:prstGeom prst="rect">
            <a:avLst/>
          </a:prstGeom>
        </p:spPr>
      </p:pic>
      <p:sp>
        <p:nvSpPr>
          <p:cNvPr id="13" name="Espace réservé du texte 7"/>
          <p:cNvSpPr>
            <a:spLocks noGrp="1"/>
          </p:cNvSpPr>
          <p:nvPr>
            <p:ph type="body" sz="quarter" idx="14"/>
          </p:nvPr>
        </p:nvSpPr>
        <p:spPr>
          <a:xfrm>
            <a:off x="5480242" y="5842251"/>
            <a:ext cx="3055697" cy="655911"/>
          </a:xfrm>
        </p:spPr>
        <p:txBody>
          <a:bodyPr/>
          <a:lstStyle/>
          <a:p>
            <a:r>
              <a:rPr lang="fr-FR" sz="1000" dirty="0"/>
              <a:t> All </a:t>
            </a:r>
            <a:r>
              <a:rPr lang="fr-FR" sz="1000" dirty="0" err="1"/>
              <a:t>rights</a:t>
            </a:r>
            <a:r>
              <a:rPr lang="fr-FR" sz="1000" dirty="0"/>
              <a:t> </a:t>
            </a:r>
            <a:r>
              <a:rPr lang="fr-FR" sz="1000" dirty="0" err="1"/>
              <a:t>reserved</a:t>
            </a:r>
            <a:r>
              <a:rPr lang="fr-FR" sz="1000" dirty="0"/>
              <a:t> © 2020 Cyber Security Coalition</a:t>
            </a:r>
            <a:endParaRPr lang="nl-BE" sz="1000" dirty="0"/>
          </a:p>
        </p:txBody>
      </p:sp>
      <p:sp>
        <p:nvSpPr>
          <p:cNvPr id="14" name="Espace réservé du texte 1"/>
          <p:cNvSpPr>
            <a:spLocks noGrp="1"/>
          </p:cNvSpPr>
          <p:nvPr>
            <p:ph type="body" sz="quarter" idx="10"/>
          </p:nvPr>
        </p:nvSpPr>
        <p:spPr>
          <a:xfrm>
            <a:off x="1053619" y="3894790"/>
            <a:ext cx="2813050" cy="615633"/>
          </a:xfrm>
        </p:spPr>
        <p:txBody>
          <a:bodyPr/>
          <a:lstStyle/>
          <a:p>
            <a:r>
              <a:rPr lang="nl-BE" dirty="0"/>
              <a:t>An </a:t>
            </a:r>
            <a:r>
              <a:rPr lang="nl-BE" dirty="0" err="1"/>
              <a:t>initiative</a:t>
            </a:r>
            <a:r>
              <a:rPr lang="nl-BE" dirty="0"/>
              <a:t> </a:t>
            </a:r>
            <a:r>
              <a:rPr lang="nl-BE" dirty="0" err="1"/>
              <a:t>from</a:t>
            </a:r>
            <a:endParaRPr lang="nl-BE" dirty="0"/>
          </a:p>
          <a:p>
            <a:r>
              <a:rPr lang="nl-BE" dirty="0"/>
              <a:t>the Cyber Security </a:t>
            </a:r>
            <a:r>
              <a:rPr lang="nl-BE" dirty="0" err="1"/>
              <a:t>Coalition</a:t>
            </a:r>
            <a:endParaRPr lang="nl-BE" dirty="0"/>
          </a:p>
        </p:txBody>
      </p:sp>
      <p:sp>
        <p:nvSpPr>
          <p:cNvPr id="15" name="Espace réservé du texte 2"/>
          <p:cNvSpPr>
            <a:spLocks noGrp="1"/>
          </p:cNvSpPr>
          <p:nvPr>
            <p:ph type="body" sz="quarter" idx="11"/>
          </p:nvPr>
        </p:nvSpPr>
        <p:spPr>
          <a:xfrm>
            <a:off x="1053619" y="4556605"/>
            <a:ext cx="3787775" cy="992748"/>
          </a:xfrm>
        </p:spPr>
        <p:txBody>
          <a:bodyPr/>
          <a:lstStyle/>
          <a:p>
            <a:r>
              <a:rPr lang="en-GB" dirty="0"/>
              <a:t>Its objective? Increase the IT-security in Belgium. The Coalition brings together experts from the academic world, the government and the enterprises to better conquer cyber-crime.</a:t>
            </a:r>
          </a:p>
        </p:txBody>
      </p:sp>
      <p:sp>
        <p:nvSpPr>
          <p:cNvPr id="16" name="Espace réservé du texte 3"/>
          <p:cNvSpPr>
            <a:spLocks noGrp="1"/>
          </p:cNvSpPr>
          <p:nvPr>
            <p:ph type="body" sz="quarter" idx="12"/>
          </p:nvPr>
        </p:nvSpPr>
        <p:spPr>
          <a:xfrm>
            <a:off x="1053274" y="5734494"/>
            <a:ext cx="2813050" cy="277812"/>
          </a:xfrm>
        </p:spPr>
        <p:txBody>
          <a:bodyPr/>
          <a:lstStyle/>
          <a:p>
            <a:pPr eaLnBrk="1" hangingPunct="1">
              <a:spcBef>
                <a:spcPct val="0"/>
              </a:spcBef>
            </a:pPr>
            <a:r>
              <a:rPr lang="nl-BE" altLang="en-US" dirty="0"/>
              <a:t>www.cybersecuritycoalition.be</a:t>
            </a:r>
          </a:p>
        </p:txBody>
      </p:sp>
      <p:sp>
        <p:nvSpPr>
          <p:cNvPr id="9" name="Espace réservé pour une image  4"/>
          <p:cNvSpPr>
            <a:spLocks noGrp="1"/>
          </p:cNvSpPr>
          <p:nvPr>
            <p:ph type="pic" sz="quarter" idx="13"/>
          </p:nvPr>
        </p:nvSpPr>
        <p:spPr>
          <a:xfrm>
            <a:off x="3282279" y="1385455"/>
            <a:ext cx="1471229" cy="1300907"/>
          </a:xfrm>
        </p:spPr>
      </p:sp>
    </p:spTree>
    <p:extLst>
      <p:ext uri="{BB962C8B-B14F-4D97-AF65-F5344CB8AC3E}">
        <p14:creationId xmlns:p14="http://schemas.microsoft.com/office/powerpoint/2010/main" val="485249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0" dirty="0">
                <a:latin typeface="Avenir Heavy"/>
              </a:rPr>
              <a:t>New message [ATTENTION!]</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buNone/>
            </a:pPr>
            <a:r>
              <a:rPr lang="en-GB" sz="1600" dirty="0"/>
              <a:t>You receive an angry message from your most important client. He received a mail </a:t>
            </a:r>
            <a:r>
              <a:rPr lang="en-GB" sz="1600" b="1" dirty="0"/>
              <a:t>sent from your e-mail address</a:t>
            </a:r>
            <a:r>
              <a:rPr lang="en-GB" sz="1600" dirty="0"/>
              <a:t> with an </a:t>
            </a:r>
            <a:r>
              <a:rPr lang="en-GB" sz="1600" b="1" dirty="0"/>
              <a:t>attachment</a:t>
            </a:r>
            <a:r>
              <a:rPr lang="en-GB" sz="1600" dirty="0"/>
              <a:t>  to download. When opening the file, his computer blocked. He lost important data and is in serious trouble. He wants an explanation…</a:t>
            </a:r>
            <a:br>
              <a:rPr lang="en-GB" sz="1600" dirty="0"/>
            </a:br>
            <a:r>
              <a:rPr lang="en-GB" sz="1600" dirty="0"/>
              <a:t> </a:t>
            </a:r>
            <a:br>
              <a:rPr lang="en-GB" sz="1600" dirty="0"/>
            </a:br>
            <a:r>
              <a:rPr lang="en-GB" sz="1600" dirty="0"/>
              <a:t>Did you not send this e-mail…?</a:t>
            </a:r>
            <a:endParaRPr lang="nl-BE" sz="1600" i="1" dirty="0"/>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en-US" altLang="en-US" smtClean="0"/>
              <a:pPr>
                <a:defRPr/>
              </a:pPr>
              <a:t>2</a:t>
            </a:fld>
            <a:endParaRPr lang="nl-BE" altLang="en-US" dirty="0"/>
          </a:p>
        </p:txBody>
      </p:sp>
    </p:spTree>
    <p:extLst>
      <p:ext uri="{BB962C8B-B14F-4D97-AF65-F5344CB8AC3E}">
        <p14:creationId xmlns:p14="http://schemas.microsoft.com/office/powerpoint/2010/main" val="5951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pic>
        <p:nvPicPr>
          <p:cNvPr id="12" name="Image 11" descr="CSC-Kit-Strong-Password-Image-EN.jpg"/>
          <p:cNvPicPr>
            <a:picLocks noChangeAspect="1"/>
          </p:cNvPicPr>
          <p:nvPr/>
        </p:nvPicPr>
        <p:blipFill rotWithShape="1">
          <a:blip r:embed="rId4">
            <a:extLst>
              <a:ext uri="{28A0092B-C50C-407E-A947-70E740481C1C}">
                <a14:useLocalDpi xmlns:a14="http://schemas.microsoft.com/office/drawing/2010/main" val="0"/>
              </a:ext>
            </a:extLst>
          </a:blip>
          <a:srcRect l="8191" t="9535" r="9300" b="31871"/>
          <a:stretch/>
        </p:blipFill>
        <p:spPr>
          <a:xfrm>
            <a:off x="3207541" y="606897"/>
            <a:ext cx="5667795" cy="5648596"/>
          </a:xfrm>
          <a:prstGeom prst="rect">
            <a:avLst/>
          </a:prstGeom>
        </p:spPr>
      </p:pic>
      <p:sp>
        <p:nvSpPr>
          <p:cNvPr id="2" name="Espace réservé du numéro de diapositive 1"/>
          <p:cNvSpPr>
            <a:spLocks noGrp="1"/>
          </p:cNvSpPr>
          <p:nvPr>
            <p:ph type="sldNum" sz="quarter" idx="12"/>
          </p:nvPr>
        </p:nvSpPr>
        <p:spPr/>
        <p:txBody>
          <a:bodyPr/>
          <a:lstStyle/>
          <a:p>
            <a:pPr>
              <a:defRPr/>
            </a:pPr>
            <a:fld id="{B2F939CD-0681-644D-A3BD-A33A998AF36E}" type="slidenum">
              <a:rPr lang="en-US" altLang="en-US" smtClean="0"/>
              <a:pPr>
                <a:defRPr/>
              </a:pPr>
              <a:t>3</a:t>
            </a:fld>
            <a:endParaRPr lang="nl-BE" altLang="en-US"/>
          </a:p>
        </p:txBody>
      </p:sp>
      <p:sp>
        <p:nvSpPr>
          <p:cNvPr id="7" name="ZoneTexte 6"/>
          <p:cNvSpPr txBox="1"/>
          <p:nvPr/>
        </p:nvSpPr>
        <p:spPr bwMode="auto">
          <a:xfrm>
            <a:off x="456949" y="1289952"/>
            <a:ext cx="2803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Long </a:t>
            </a:r>
            <a:r>
              <a:rPr lang="fr-FR" sz="2800" b="1" dirty="0" err="1">
                <a:solidFill>
                  <a:srgbClr val="457A8C"/>
                </a:solidFill>
                <a:latin typeface="Avenir Heavy"/>
              </a:rPr>
              <a:t>passphrase</a:t>
            </a:r>
            <a:r>
              <a:rPr lang="fr-FR" sz="2800" b="1" dirty="0">
                <a:solidFill>
                  <a:srgbClr val="457A8C"/>
                </a:solidFill>
                <a:latin typeface="Avenir Heavy"/>
              </a:rPr>
              <a:t>, </a:t>
            </a:r>
            <a:r>
              <a:rPr lang="fr-FR" sz="2800" b="1" dirty="0" err="1">
                <a:solidFill>
                  <a:srgbClr val="457A8C"/>
                </a:solidFill>
                <a:latin typeface="Avenir Heavy"/>
              </a:rPr>
              <a:t>safe</a:t>
            </a:r>
            <a:r>
              <a:rPr lang="fr-FR" sz="2800" b="1" dirty="0">
                <a:solidFill>
                  <a:srgbClr val="457A8C"/>
                </a:solidFill>
                <a:latin typeface="Avenir Heavy"/>
              </a:rPr>
              <a:t> data!</a:t>
            </a:r>
          </a:p>
        </p:txBody>
      </p:sp>
    </p:spTree>
    <p:extLst>
      <p:ext uri="{BB962C8B-B14F-4D97-AF65-F5344CB8AC3E}">
        <p14:creationId xmlns:p14="http://schemas.microsoft.com/office/powerpoint/2010/main" val="716821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a:latin typeface="Avenir Heavy"/>
              </a:rPr>
              <a:t>Hack a </a:t>
            </a:r>
            <a:r>
              <a:rPr lang="fr-FR" b="0" dirty="0" err="1">
                <a:latin typeface="Avenir Heavy"/>
              </a:rPr>
              <a:t>password</a:t>
            </a:r>
            <a:r>
              <a:rPr lang="fr-FR" b="0" dirty="0">
                <a:latin typeface="Avenir Heavy"/>
              </a:rPr>
              <a:t>… </a:t>
            </a:r>
            <a:r>
              <a:rPr lang="fr-FR" b="0" dirty="0" err="1">
                <a:latin typeface="Avenir Heavy"/>
              </a:rPr>
              <a:t>What’s</a:t>
            </a:r>
            <a:r>
              <a:rPr lang="fr-FR" b="0" dirty="0">
                <a:latin typeface="Avenir Heavy"/>
              </a:rPr>
              <a:t> </a:t>
            </a:r>
            <a:r>
              <a:rPr lang="fr-FR" b="0" dirty="0" err="1">
                <a:latin typeface="Avenir Heavy"/>
              </a:rPr>
              <a:t>it</a:t>
            </a:r>
            <a:r>
              <a:rPr lang="fr-FR" b="0" dirty="0">
                <a:latin typeface="Avenir Heavy"/>
              </a:rPr>
              <a:t> all about? </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Hacking a </a:t>
            </a:r>
            <a:r>
              <a:rPr lang="fr-FR" b="0" dirty="0" err="1">
                <a:solidFill>
                  <a:srgbClr val="404040"/>
                </a:solidFill>
                <a:latin typeface="Avenir Heavy"/>
              </a:rPr>
              <a:t>password</a:t>
            </a:r>
            <a:r>
              <a:rPr lang="fr-FR" b="0" dirty="0">
                <a:solidFill>
                  <a:srgbClr val="404040"/>
                </a:solidFill>
                <a:latin typeface="Avenir Heavy"/>
              </a:rPr>
              <a:t> </a:t>
            </a:r>
            <a:r>
              <a:rPr lang="fr-FR" b="0" dirty="0" err="1">
                <a:solidFill>
                  <a:srgbClr val="404040"/>
                </a:solidFill>
                <a:latin typeface="Avenir Heavy"/>
              </a:rPr>
              <a:t>is</a:t>
            </a:r>
            <a:r>
              <a:rPr lang="fr-FR" b="0" dirty="0">
                <a:solidFill>
                  <a:srgbClr val="404040"/>
                </a:solidFill>
                <a:latin typeface="Avenir Heavy"/>
              </a:rPr>
              <a:t> a </a:t>
            </a:r>
            <a:r>
              <a:rPr lang="fr-FR" b="0" dirty="0" err="1">
                <a:solidFill>
                  <a:srgbClr val="404040"/>
                </a:solidFill>
                <a:latin typeface="Avenir Heavy"/>
              </a:rPr>
              <a:t>fraudulous</a:t>
            </a:r>
            <a:r>
              <a:rPr lang="fr-FR" b="0" dirty="0">
                <a:solidFill>
                  <a:srgbClr val="404040"/>
                </a:solidFill>
                <a:latin typeface="Avenir Heavy"/>
              </a:rPr>
              <a:t> technique</a:t>
            </a:r>
            <a:br>
              <a:rPr lang="fr-FR" b="0" dirty="0">
                <a:solidFill>
                  <a:srgbClr val="404040"/>
                </a:solidFill>
                <a:latin typeface="Avenir Heavy"/>
              </a:rPr>
            </a:br>
            <a:endParaRPr lang="nl-BE" dirty="0">
              <a:solidFill>
                <a:srgbClr val="404040"/>
              </a:solidFill>
            </a:endParaRPr>
          </a:p>
          <a:p>
            <a:pPr marL="0" indent="0">
              <a:spcAft>
                <a:spcPts val="600"/>
              </a:spcAft>
              <a:buNone/>
            </a:pPr>
            <a:r>
              <a:rPr lang="fr-FR" dirty="0" err="1">
                <a:latin typeface="Avenir Heavy"/>
              </a:rPr>
              <a:t>Purpose</a:t>
            </a:r>
            <a:r>
              <a:rPr lang="fr-FR" dirty="0">
                <a:latin typeface="Avenir Heavy"/>
              </a:rPr>
              <a:t> </a:t>
            </a:r>
            <a:r>
              <a:rPr lang="fr-FR" dirty="0" err="1">
                <a:latin typeface="Avenir Heavy"/>
              </a:rPr>
              <a:t>is</a:t>
            </a:r>
            <a:r>
              <a:rPr lang="fr-FR" dirty="0">
                <a:latin typeface="Avenir Heavy"/>
              </a:rPr>
              <a:t> to </a:t>
            </a:r>
            <a:r>
              <a:rPr lang="fr-FR" dirty="0" err="1">
                <a:latin typeface="Avenir Heavy"/>
              </a:rPr>
              <a:t>steal</a:t>
            </a:r>
            <a:r>
              <a:rPr lang="fr-FR" dirty="0">
                <a:latin typeface="Avenir Heavy"/>
              </a:rPr>
              <a:t>:</a:t>
            </a:r>
            <a:br>
              <a:rPr lang="fr-FR" dirty="0">
                <a:latin typeface="Avenir Heavy"/>
              </a:rPr>
            </a:br>
            <a:endParaRPr lang="fr-FR" dirty="0">
              <a:solidFill>
                <a:srgbClr val="404040"/>
              </a:solidFill>
              <a:latin typeface="Avenir Heavy"/>
            </a:endParaRPr>
          </a:p>
          <a:p>
            <a:r>
              <a:rPr lang="fr-FR" b="0" dirty="0" err="1">
                <a:solidFill>
                  <a:srgbClr val="404040"/>
                </a:solidFill>
              </a:rPr>
              <a:t>Personnal</a:t>
            </a:r>
            <a:r>
              <a:rPr lang="fr-FR" b="0" dirty="0">
                <a:solidFill>
                  <a:srgbClr val="404040"/>
                </a:solidFill>
              </a:rPr>
              <a:t> information</a:t>
            </a:r>
            <a:endParaRPr lang="nl-BE" b="0" dirty="0">
              <a:solidFill>
                <a:srgbClr val="404040"/>
              </a:solidFill>
            </a:endParaRPr>
          </a:p>
          <a:p>
            <a:r>
              <a:rPr lang="fr-FR" b="0" dirty="0">
                <a:solidFill>
                  <a:srgbClr val="404040"/>
                </a:solidFill>
              </a:rPr>
              <a:t>Sensitive data of the organisation</a:t>
            </a:r>
          </a:p>
          <a:p>
            <a:r>
              <a:rPr lang="fr-FR" b="0" dirty="0">
                <a:solidFill>
                  <a:srgbClr val="404040"/>
                </a:solidFill>
              </a:rPr>
              <a:t>Bank data</a:t>
            </a:r>
          </a:p>
          <a:p>
            <a:pPr marL="0" indent="0">
              <a:buNone/>
            </a:pPr>
            <a:endParaRPr lang="nl-BE" dirty="0">
              <a:solidFill>
                <a:srgbClr val="404040"/>
              </a:solidFill>
            </a:endParaRPr>
          </a:p>
          <a:p>
            <a:pPr marL="0" indent="0">
              <a:spcAft>
                <a:spcPts val="600"/>
              </a:spcAft>
              <a:buNone/>
            </a:pPr>
            <a:r>
              <a:rPr lang="fr-FR" dirty="0">
                <a:solidFill>
                  <a:srgbClr val="404040"/>
                </a:solidFill>
                <a:latin typeface="Avenir Heavy"/>
              </a:rPr>
              <a:t>How? </a:t>
            </a:r>
          </a:p>
          <a:p>
            <a:pPr>
              <a:buFont typeface="Arial"/>
              <a:buChar char="•"/>
            </a:pPr>
            <a:r>
              <a:rPr lang="fr-FR" b="0" dirty="0" err="1">
                <a:solidFill>
                  <a:srgbClr val="404040"/>
                </a:solidFill>
              </a:rPr>
              <a:t>Decyption</a:t>
            </a:r>
            <a:r>
              <a:rPr lang="fr-FR" b="0" dirty="0">
                <a:solidFill>
                  <a:srgbClr val="404040"/>
                </a:solidFill>
              </a:rPr>
              <a:t> programme</a:t>
            </a:r>
          </a:p>
          <a:p>
            <a:pPr>
              <a:buFont typeface="Arial"/>
              <a:buChar char="•"/>
            </a:pPr>
            <a:r>
              <a:rPr lang="fr-FR" b="0" dirty="0" err="1">
                <a:solidFill>
                  <a:srgbClr val="404040"/>
                </a:solidFill>
              </a:rPr>
              <a:t>Personnal</a:t>
            </a:r>
            <a:r>
              <a:rPr lang="fr-FR" b="0" dirty="0">
                <a:solidFill>
                  <a:srgbClr val="404040"/>
                </a:solidFill>
              </a:rPr>
              <a:t> </a:t>
            </a:r>
            <a:r>
              <a:rPr lang="fr-FR" b="0" dirty="0" err="1">
                <a:solidFill>
                  <a:srgbClr val="404040"/>
                </a:solidFill>
              </a:rPr>
              <a:t>attack</a:t>
            </a:r>
            <a:endParaRPr lang="fr-FR" b="0" dirty="0">
              <a:solidFill>
                <a:srgbClr val="404040"/>
              </a:solidFill>
            </a:endParaRPr>
          </a:p>
          <a:p>
            <a:pPr>
              <a:buFont typeface="Arial"/>
              <a:buChar char="•"/>
            </a:pPr>
            <a:r>
              <a:rPr lang="fr-FR" b="0" dirty="0">
                <a:solidFill>
                  <a:srgbClr val="404040"/>
                </a:solidFill>
              </a:rPr>
              <a:t>Via phishing</a:t>
            </a:r>
            <a:endParaRPr lang="nl-BE"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4</a:t>
            </a:fld>
            <a:endParaRPr lang="nl-BE" altLang="en-US" dirty="0"/>
          </a:p>
        </p:txBody>
      </p:sp>
      <p:sp>
        <p:nvSpPr>
          <p:cNvPr id="7" name="ZoneTexte 6"/>
          <p:cNvSpPr txBox="1"/>
          <p:nvPr/>
        </p:nvSpPr>
        <p:spPr bwMode="auto">
          <a:xfrm>
            <a:off x="817897" y="812899"/>
            <a:ext cx="2630487" cy="2385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To hack or </a:t>
            </a:r>
            <a:r>
              <a:rPr lang="fr-FR" sz="2800" b="1" dirty="0" err="1">
                <a:solidFill>
                  <a:srgbClr val="457A8C"/>
                </a:solidFill>
                <a:latin typeface="Avenir Heavy"/>
              </a:rPr>
              <a:t>steal</a:t>
            </a:r>
            <a:r>
              <a:rPr lang="fr-FR" sz="2800" b="1" dirty="0">
                <a:solidFill>
                  <a:srgbClr val="457A8C"/>
                </a:solidFill>
                <a:latin typeface="Avenir Heavy"/>
              </a:rPr>
              <a:t> a </a:t>
            </a:r>
            <a:r>
              <a:rPr lang="fr-FR" sz="2800" b="1" dirty="0" err="1">
                <a:solidFill>
                  <a:srgbClr val="457A8C"/>
                </a:solidFill>
                <a:latin typeface="Avenir Heavy"/>
              </a:rPr>
              <a:t>password</a:t>
            </a:r>
            <a:endParaRPr lang="nl-BE" sz="2800" b="1" dirty="0">
              <a:solidFill>
                <a:srgbClr val="457A8C"/>
              </a:solidFill>
              <a:latin typeface="Avenir Heavy"/>
              <a:cs typeface="Avenir Heavy"/>
            </a:endParaRPr>
          </a:p>
          <a:p>
            <a:pPr eaLnBrk="1" hangingPunct="1">
              <a:spcBef>
                <a:spcPts val="600"/>
              </a:spcBef>
            </a:pPr>
            <a:r>
              <a:rPr lang="fr-FR" sz="2000" b="1" dirty="0">
                <a:solidFill>
                  <a:srgbClr val="457A8C"/>
                </a:solidFill>
                <a:latin typeface="Avenir Book" charset="0"/>
              </a:rPr>
              <a:t>a </a:t>
            </a:r>
            <a:r>
              <a:rPr lang="fr-FR" sz="2000" b="1" dirty="0" err="1">
                <a:solidFill>
                  <a:srgbClr val="457A8C"/>
                </a:solidFill>
                <a:latin typeface="Avenir Book" charset="0"/>
              </a:rPr>
              <a:t>well</a:t>
            </a:r>
            <a:r>
              <a:rPr lang="fr-FR" sz="2000" b="1" dirty="0">
                <a:solidFill>
                  <a:srgbClr val="457A8C"/>
                </a:solidFill>
                <a:latin typeface="Avenir Book" charset="0"/>
              </a:rPr>
              <a:t> </a:t>
            </a:r>
            <a:r>
              <a:rPr lang="fr-FR" sz="2000" b="1" dirty="0" err="1">
                <a:solidFill>
                  <a:srgbClr val="457A8C"/>
                </a:solidFill>
                <a:latin typeface="Avenir Book" charset="0"/>
              </a:rPr>
              <a:t>equipped</a:t>
            </a:r>
            <a:r>
              <a:rPr lang="fr-FR" sz="2000" b="1" dirty="0">
                <a:solidFill>
                  <a:srgbClr val="457A8C"/>
                </a:solidFill>
                <a:latin typeface="Avenir Book" charset="0"/>
              </a:rPr>
              <a:t> hacker </a:t>
            </a:r>
            <a:r>
              <a:rPr lang="fr-FR" sz="2000" b="1" dirty="0" err="1">
                <a:solidFill>
                  <a:srgbClr val="457A8C"/>
                </a:solidFill>
                <a:latin typeface="Avenir Book" charset="0"/>
              </a:rPr>
              <a:t>needs</a:t>
            </a:r>
            <a:r>
              <a:rPr lang="fr-FR" sz="2000" b="1" dirty="0">
                <a:solidFill>
                  <a:srgbClr val="457A8C"/>
                </a:solidFill>
                <a:latin typeface="Avenir Book" charset="0"/>
              </a:rPr>
              <a:t> </a:t>
            </a:r>
            <a:r>
              <a:rPr lang="fr-FR" sz="2000" b="1" dirty="0" err="1">
                <a:solidFill>
                  <a:srgbClr val="457A8C"/>
                </a:solidFill>
                <a:latin typeface="Avenir Book" charset="0"/>
              </a:rPr>
              <a:t>only</a:t>
            </a:r>
            <a:r>
              <a:rPr lang="fr-FR" sz="2000" b="1" dirty="0">
                <a:solidFill>
                  <a:srgbClr val="457A8C"/>
                </a:solidFill>
                <a:latin typeface="Avenir Book" charset="0"/>
              </a:rPr>
              <a:t>… 1 minute</a:t>
            </a:r>
            <a:endParaRPr lang="nl-BE" sz="2400" b="1" dirty="0">
              <a:solidFill>
                <a:srgbClr val="457A8C"/>
              </a:solidFill>
              <a:latin typeface="Avenir Book" charset="0"/>
            </a:endParaRPr>
          </a:p>
        </p:txBody>
      </p:sp>
    </p:spTree>
    <p:extLst>
      <p:ext uri="{BB962C8B-B14F-4D97-AF65-F5344CB8AC3E}">
        <p14:creationId xmlns:p14="http://schemas.microsoft.com/office/powerpoint/2010/main" val="2375190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0" dirty="0" err="1">
                <a:latin typeface="Avenir Heavy"/>
              </a:rPr>
              <a:t>Numbers</a:t>
            </a:r>
            <a:r>
              <a:rPr lang="fr-FR" b="0" dirty="0">
                <a:latin typeface="Avenir Heavy"/>
              </a:rPr>
              <a:t> </a:t>
            </a:r>
            <a:r>
              <a:rPr lang="fr-FR" b="0" dirty="0" err="1">
                <a:latin typeface="Avenir Heavy"/>
              </a:rPr>
              <a:t>don’t</a:t>
            </a:r>
            <a:r>
              <a:rPr lang="fr-FR" b="0" dirty="0">
                <a:latin typeface="Avenir Heavy"/>
              </a:rPr>
              <a:t> lie…</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endParaRPr lang="nl-BE" b="0" dirty="0">
              <a:solidFill>
                <a:srgbClr val="404040"/>
              </a:solidFill>
              <a:latin typeface="Avenir Heavy"/>
              <a:cs typeface="Avenir Heavy"/>
            </a:endParaRPr>
          </a:p>
          <a:p>
            <a:r>
              <a:rPr lang="fr-FR" b="0" dirty="0">
                <a:solidFill>
                  <a:srgbClr val="404040"/>
                </a:solidFill>
              </a:rPr>
              <a:t>46,2% of </a:t>
            </a:r>
            <a:r>
              <a:rPr lang="fr-FR" b="0" dirty="0"/>
              <a:t>the </a:t>
            </a:r>
            <a:r>
              <a:rPr lang="fr-FR" b="0" dirty="0" err="1"/>
              <a:t>Belgians</a:t>
            </a:r>
            <a:r>
              <a:rPr lang="fr-FR" b="0" dirty="0"/>
              <a:t> use a </a:t>
            </a:r>
            <a:r>
              <a:rPr lang="fr-FR" b="0" dirty="0" err="1"/>
              <a:t>password</a:t>
            </a:r>
            <a:r>
              <a:rPr lang="fr-FR" b="0" dirty="0"/>
              <a:t> </a:t>
            </a:r>
            <a:r>
              <a:rPr lang="fr-FR" b="0" dirty="0" err="1"/>
              <a:t>with</a:t>
            </a:r>
            <a:r>
              <a:rPr lang="fr-FR" b="0" dirty="0"/>
              <a:t> a </a:t>
            </a:r>
            <a:r>
              <a:rPr lang="fr-FR" b="0" dirty="0" err="1"/>
              <a:t>length</a:t>
            </a:r>
            <a:r>
              <a:rPr lang="fr-FR" b="0" dirty="0"/>
              <a:t> of </a:t>
            </a:r>
            <a:r>
              <a:rPr lang="fr-FR" b="0" dirty="0" err="1"/>
              <a:t>less</a:t>
            </a:r>
            <a:r>
              <a:rPr lang="fr-FR" b="0" dirty="0"/>
              <a:t> </a:t>
            </a:r>
            <a:r>
              <a:rPr lang="fr-FR" b="0" dirty="0" err="1"/>
              <a:t>than</a:t>
            </a:r>
            <a:r>
              <a:rPr lang="fr-FR" b="0" dirty="0"/>
              <a:t> 8 </a:t>
            </a:r>
            <a:r>
              <a:rPr lang="fr-FR" b="0" dirty="0" err="1"/>
              <a:t>characters</a:t>
            </a:r>
            <a:r>
              <a:rPr lang="fr-FR" b="0" dirty="0">
                <a:solidFill>
                  <a:srgbClr val="404040"/>
                </a:solidFill>
              </a:rPr>
              <a:t>.</a:t>
            </a:r>
          </a:p>
          <a:p>
            <a:r>
              <a:rPr lang="fr-FR" b="0" dirty="0">
                <a:solidFill>
                  <a:srgbClr val="404040"/>
                </a:solidFill>
              </a:rPr>
              <a:t>1 </a:t>
            </a:r>
            <a:r>
              <a:rPr lang="fr-FR" b="0" dirty="0" err="1">
                <a:solidFill>
                  <a:srgbClr val="404040"/>
                </a:solidFill>
              </a:rPr>
              <a:t>Belgian</a:t>
            </a:r>
            <a:r>
              <a:rPr lang="fr-FR" b="0" dirty="0">
                <a:solidFill>
                  <a:srgbClr val="404040"/>
                </a:solidFill>
              </a:rPr>
              <a:t> out of 3 </a:t>
            </a:r>
            <a:r>
              <a:rPr lang="fr-FR" b="0" dirty="0" err="1">
                <a:solidFill>
                  <a:srgbClr val="404040"/>
                </a:solidFill>
              </a:rPr>
              <a:t>shares</a:t>
            </a:r>
            <a:r>
              <a:rPr lang="fr-FR" b="0" dirty="0">
                <a:solidFill>
                  <a:srgbClr val="404040"/>
                </a:solidFill>
              </a:rPr>
              <a:t> </a:t>
            </a:r>
            <a:r>
              <a:rPr lang="fr-FR" b="0" dirty="0" err="1">
                <a:solidFill>
                  <a:srgbClr val="404040"/>
                </a:solidFill>
              </a:rPr>
              <a:t>his</a:t>
            </a:r>
            <a:r>
              <a:rPr lang="fr-FR" b="0" dirty="0">
                <a:solidFill>
                  <a:srgbClr val="404040"/>
                </a:solidFill>
              </a:rPr>
              <a:t> </a:t>
            </a:r>
            <a:r>
              <a:rPr lang="fr-FR" b="0" dirty="0" err="1">
                <a:solidFill>
                  <a:srgbClr val="404040"/>
                </a:solidFill>
              </a:rPr>
              <a:t>password</a:t>
            </a:r>
            <a:r>
              <a:rPr lang="fr-FR" b="0" dirty="0"/>
              <a:t>.</a:t>
            </a:r>
            <a:endParaRPr lang="fr-FR" b="0" dirty="0">
              <a:solidFill>
                <a:srgbClr val="404040"/>
              </a:solidFill>
            </a:endParaRPr>
          </a:p>
          <a:p>
            <a:r>
              <a:rPr lang="fr-FR" b="0" dirty="0">
                <a:solidFill>
                  <a:srgbClr val="404040"/>
                </a:solidFill>
              </a:rPr>
              <a:t>1 </a:t>
            </a:r>
            <a:r>
              <a:rPr lang="fr-FR" b="0" dirty="0" err="1">
                <a:solidFill>
                  <a:srgbClr val="404040"/>
                </a:solidFill>
              </a:rPr>
              <a:t>Belgian</a:t>
            </a:r>
            <a:r>
              <a:rPr lang="fr-FR" b="0" dirty="0">
                <a:solidFill>
                  <a:srgbClr val="404040"/>
                </a:solidFill>
              </a:rPr>
              <a:t> </a:t>
            </a:r>
            <a:r>
              <a:rPr lang="fr-FR" b="0" dirty="0"/>
              <a:t>out of</a:t>
            </a:r>
            <a:r>
              <a:rPr lang="fr-FR" b="0" dirty="0">
                <a:solidFill>
                  <a:srgbClr val="404040"/>
                </a:solidFill>
              </a:rPr>
              <a:t> 4 </a:t>
            </a:r>
            <a:r>
              <a:rPr lang="fr-FR" b="0" dirty="0"/>
              <a:t>uses the </a:t>
            </a:r>
            <a:r>
              <a:rPr lang="fr-FR" b="0" dirty="0" err="1"/>
              <a:t>same</a:t>
            </a:r>
            <a:r>
              <a:rPr lang="fr-FR" b="0" dirty="0"/>
              <a:t> </a:t>
            </a:r>
            <a:r>
              <a:rPr lang="fr-FR" b="0" dirty="0" err="1"/>
              <a:t>password</a:t>
            </a:r>
            <a:r>
              <a:rPr lang="fr-FR" b="0" dirty="0"/>
              <a:t> for </a:t>
            </a:r>
            <a:r>
              <a:rPr lang="fr-FR" b="0" dirty="0" err="1"/>
              <a:t>professional</a:t>
            </a:r>
            <a:r>
              <a:rPr lang="fr-FR" b="0" dirty="0"/>
              <a:t> and for </a:t>
            </a:r>
            <a:r>
              <a:rPr lang="fr-FR" b="0" dirty="0" err="1"/>
              <a:t>personal</a:t>
            </a:r>
            <a:r>
              <a:rPr lang="fr-FR" b="0" dirty="0"/>
              <a:t> </a:t>
            </a:r>
            <a:r>
              <a:rPr lang="fr-FR" b="0" dirty="0" err="1"/>
              <a:t>reasons</a:t>
            </a:r>
            <a:r>
              <a:rPr lang="fr-FR" b="0" dirty="0">
                <a:solidFill>
                  <a:srgbClr val="404040"/>
                </a:solidFill>
              </a:rPr>
              <a:t>.</a:t>
            </a:r>
          </a:p>
          <a:p>
            <a:pPr lvl="0"/>
            <a:r>
              <a:rPr lang="x-none" b="0" dirty="0"/>
              <a:t>15% of Belgians use only 1 password. </a:t>
            </a:r>
          </a:p>
          <a:p>
            <a:pPr lvl="0"/>
            <a:r>
              <a:rPr lang="x-none" b="0" dirty="0"/>
              <a:t>16% of Belgians use a password manager. </a:t>
            </a:r>
          </a:p>
          <a:p>
            <a:pPr lvl="0"/>
            <a:r>
              <a:rPr lang="x-none" b="0" dirty="0"/>
              <a:t>39% of Belgians occasionally or frequently use 2FA</a:t>
            </a:r>
          </a:p>
          <a:p>
            <a:endParaRPr lang="fr-FR"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5</a:t>
            </a:fld>
            <a:endParaRPr lang="nl-BE" altLang="en-US" dirty="0"/>
          </a:p>
        </p:txBody>
      </p:sp>
      <p:sp>
        <p:nvSpPr>
          <p:cNvPr id="7" name="ZoneTexte 6"/>
          <p:cNvSpPr txBox="1"/>
          <p:nvPr/>
        </p:nvSpPr>
        <p:spPr bwMode="auto">
          <a:xfrm>
            <a:off x="817897" y="812899"/>
            <a:ext cx="263048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4000" b="1" dirty="0">
                <a:solidFill>
                  <a:srgbClr val="457A8C"/>
                </a:solidFill>
                <a:latin typeface="Avenir Heavy"/>
              </a:rPr>
              <a:t>password</a:t>
            </a:r>
            <a:endParaRPr lang="nl-BE" sz="4400" b="1" dirty="0">
              <a:solidFill>
                <a:srgbClr val="457A8C"/>
              </a:solidFill>
              <a:latin typeface="Avenir Heavy"/>
              <a:cs typeface="Avenir Heavy"/>
            </a:endParaRPr>
          </a:p>
          <a:p>
            <a:pPr eaLnBrk="1" hangingPunct="1"/>
            <a:r>
              <a:rPr lang="fr-FR" sz="2000" b="1" dirty="0" err="1">
                <a:solidFill>
                  <a:srgbClr val="457A8C"/>
                </a:solidFill>
                <a:latin typeface="Avenir Book" charset="0"/>
              </a:rPr>
              <a:t>is</a:t>
            </a:r>
            <a:r>
              <a:rPr lang="fr-FR" sz="2000" b="1" dirty="0">
                <a:solidFill>
                  <a:srgbClr val="457A8C"/>
                </a:solidFill>
                <a:latin typeface="Avenir Book" charset="0"/>
              </a:rPr>
              <a:t> one of the </a:t>
            </a:r>
            <a:r>
              <a:rPr lang="fr-FR" sz="2000" b="1" dirty="0" err="1">
                <a:solidFill>
                  <a:srgbClr val="457A8C"/>
                </a:solidFill>
                <a:latin typeface="Avenir Book" charset="0"/>
              </a:rPr>
              <a:t>most</a:t>
            </a:r>
            <a:r>
              <a:rPr lang="fr-FR" sz="2000" b="1" dirty="0">
                <a:solidFill>
                  <a:srgbClr val="457A8C"/>
                </a:solidFill>
                <a:latin typeface="Avenir Book" charset="0"/>
              </a:rPr>
              <a:t> </a:t>
            </a:r>
            <a:r>
              <a:rPr lang="fr-FR" sz="2000" b="1" dirty="0" err="1">
                <a:solidFill>
                  <a:srgbClr val="457A8C"/>
                </a:solidFill>
                <a:latin typeface="Avenir Book" charset="0"/>
              </a:rPr>
              <a:t>hacked</a:t>
            </a:r>
            <a:r>
              <a:rPr lang="fr-FR" sz="2000" b="1" dirty="0">
                <a:solidFill>
                  <a:srgbClr val="457A8C"/>
                </a:solidFill>
                <a:latin typeface="Avenir Book" charset="0"/>
              </a:rPr>
              <a:t> </a:t>
            </a:r>
            <a:r>
              <a:rPr lang="fr-FR" sz="2000" b="1" dirty="0" err="1">
                <a:solidFill>
                  <a:srgbClr val="457A8C"/>
                </a:solidFill>
                <a:latin typeface="Avenir Book" charset="0"/>
              </a:rPr>
              <a:t>passwords</a:t>
            </a:r>
            <a:r>
              <a:rPr lang="fr-FR" sz="2000" b="1" dirty="0">
                <a:solidFill>
                  <a:srgbClr val="457A8C"/>
                </a:solidFill>
                <a:latin typeface="Avenir Book" charset="0"/>
              </a:rPr>
              <a:t>, </a:t>
            </a:r>
            <a:r>
              <a:rPr lang="fr-FR" sz="2000" b="1" dirty="0" err="1">
                <a:solidFill>
                  <a:srgbClr val="457A8C"/>
                </a:solidFill>
                <a:latin typeface="Avenir Book" charset="0"/>
              </a:rPr>
              <a:t>together</a:t>
            </a:r>
            <a:r>
              <a:rPr lang="fr-FR" sz="2000" b="1" dirty="0">
                <a:solidFill>
                  <a:srgbClr val="457A8C"/>
                </a:solidFill>
                <a:latin typeface="Avenir Book" charset="0"/>
              </a:rPr>
              <a:t> </a:t>
            </a:r>
            <a:r>
              <a:rPr lang="fr-FR" sz="2000" b="1" dirty="0" err="1">
                <a:solidFill>
                  <a:srgbClr val="457A8C"/>
                </a:solidFill>
                <a:latin typeface="Avenir Book" charset="0"/>
              </a:rPr>
              <a:t>with</a:t>
            </a:r>
            <a:r>
              <a:rPr lang="fr-FR" sz="2000" b="1" dirty="0">
                <a:solidFill>
                  <a:srgbClr val="457A8C"/>
                </a:solidFill>
                <a:latin typeface="Avenir Book" charset="0"/>
              </a:rPr>
              <a:t> 123456 </a:t>
            </a:r>
            <a:endParaRPr lang="nl-BE" sz="2400" b="1" dirty="0">
              <a:solidFill>
                <a:srgbClr val="457A8C"/>
              </a:solidFill>
              <a:latin typeface="Avenir Book" charset="0"/>
            </a:endParaRPr>
          </a:p>
        </p:txBody>
      </p:sp>
    </p:spTree>
    <p:extLst>
      <p:ext uri="{BB962C8B-B14F-4D97-AF65-F5344CB8AC3E}">
        <p14:creationId xmlns:p14="http://schemas.microsoft.com/office/powerpoint/2010/main" val="412302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0" dirty="0">
                <a:latin typeface="Avenir Medium"/>
              </a:rPr>
              <a:t>Test</a:t>
            </a:r>
            <a:r>
              <a:rPr dirty="0"/>
              <a:t> </a:t>
            </a:r>
            <a:r>
              <a:rPr lang="nl-BE" dirty="0" err="1"/>
              <a:t>your</a:t>
            </a:r>
            <a:r>
              <a:rPr lang="fr-FR" b="0" dirty="0">
                <a:latin typeface="Avenir Medium"/>
              </a:rPr>
              <a:t> </a:t>
            </a:r>
            <a:r>
              <a:rPr lang="fr-FR" b="0" dirty="0" err="1">
                <a:latin typeface="Avenir Medium"/>
              </a:rPr>
              <a:t>password</a:t>
            </a:r>
            <a:r>
              <a:rPr lang="fr-FR" b="0" dirty="0">
                <a:latin typeface="Avenir Medium"/>
              </a:rPr>
              <a:t>!</a:t>
            </a:r>
            <a:endParaRPr lang="nl-BE" b="0" dirty="0">
              <a:latin typeface="Avenir Medium"/>
              <a:cs typeface="Avenir Medium"/>
            </a:endParaRPr>
          </a:p>
        </p:txBody>
      </p:sp>
      <p:sp>
        <p:nvSpPr>
          <p:cNvPr id="3" name="Espace réservé du contenu 2"/>
          <p:cNvSpPr>
            <a:spLocks noGrp="1"/>
          </p:cNvSpPr>
          <p:nvPr>
            <p:ph idx="1"/>
          </p:nvPr>
        </p:nvSpPr>
        <p:spPr/>
        <p:txBody>
          <a:bodyPr/>
          <a:lstStyle/>
          <a:p>
            <a:pPr marL="0" indent="0" algn="ctr">
              <a:buNone/>
            </a:pPr>
            <a:r>
              <a:rPr lang="fr-FR" dirty="0"/>
              <a:t>Do </a:t>
            </a:r>
            <a:r>
              <a:rPr lang="fr-FR" dirty="0" err="1"/>
              <a:t>you</a:t>
            </a:r>
            <a:r>
              <a:rPr lang="fr-FR" dirty="0"/>
              <a:t> know how </a:t>
            </a:r>
            <a:r>
              <a:rPr lang="fr-FR" dirty="0" err="1"/>
              <a:t>much</a:t>
            </a:r>
            <a:r>
              <a:rPr lang="fr-FR" dirty="0"/>
              <a:t> time a hacker </a:t>
            </a:r>
            <a:r>
              <a:rPr lang="fr-FR" dirty="0" err="1"/>
              <a:t>needs</a:t>
            </a:r>
            <a:r>
              <a:rPr lang="fr-FR" dirty="0"/>
              <a:t> to </a:t>
            </a:r>
            <a:r>
              <a:rPr lang="fr-FR" dirty="0" err="1"/>
              <a:t>reveal</a:t>
            </a:r>
            <a:r>
              <a:rPr lang="fr-FR" dirty="0"/>
              <a:t> </a:t>
            </a:r>
            <a:r>
              <a:rPr lang="fr-FR" dirty="0" err="1"/>
              <a:t>your</a:t>
            </a:r>
            <a:r>
              <a:rPr lang="fr-FR" dirty="0"/>
              <a:t> </a:t>
            </a:r>
            <a:r>
              <a:rPr lang="fr-FR" dirty="0" err="1"/>
              <a:t>password</a:t>
            </a:r>
            <a:r>
              <a:rPr lang="fr-FR" dirty="0"/>
              <a:t>? Test online how </a:t>
            </a:r>
            <a:r>
              <a:rPr lang="fr-FR" dirty="0" err="1"/>
              <a:t>strong</a:t>
            </a:r>
            <a:r>
              <a:rPr lang="fr-FR" dirty="0"/>
              <a:t> </a:t>
            </a:r>
            <a:r>
              <a:rPr lang="fr-FR" dirty="0" err="1"/>
              <a:t>it</a:t>
            </a:r>
            <a:r>
              <a:rPr lang="fr-FR" dirty="0"/>
              <a:t> </a:t>
            </a:r>
            <a:r>
              <a:rPr lang="fr-FR" dirty="0" err="1"/>
              <a:t>is</a:t>
            </a:r>
            <a:r>
              <a:rPr lang="fr-FR" dirty="0"/>
              <a:t>!</a:t>
            </a:r>
            <a:endParaRPr lang="nl-BE"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2445E06D-40C8-EA46-88DD-7A5FD2B50BC1}" type="slidenum">
              <a:rPr lang="en-US" altLang="en-US" smtClean="0"/>
              <a:pPr>
                <a:defRPr/>
              </a:pPr>
              <a:t>6</a:t>
            </a:fld>
            <a:endParaRPr lang="nl-BE" altLang="en-US" dirty="0"/>
          </a:p>
        </p:txBody>
      </p:sp>
      <p:sp>
        <p:nvSpPr>
          <p:cNvPr id="6" name="ZoneTexte 5">
            <a:hlinkClick r:id="rId3"/>
          </p:cNvPr>
          <p:cNvSpPr txBox="1"/>
          <p:nvPr/>
        </p:nvSpPr>
        <p:spPr bwMode="auto">
          <a:xfrm>
            <a:off x="3398690" y="3175872"/>
            <a:ext cx="2347254" cy="506256"/>
          </a:xfrm>
          <a:prstGeom prst="rect">
            <a:avLst/>
          </a:prstGeom>
          <a:solidFill>
            <a:srgbClr val="EB5C4E"/>
          </a:solidFill>
          <a:ln>
            <a:noFill/>
          </a:ln>
          <a:extLst/>
        </p:spPr>
        <p:txBody>
          <a:bodyPr wrap="square" lIns="144000" tIns="144000" rIns="144000" bIns="144000" rtlCol="0" anchor="ctr" anchorCtr="0">
            <a:spAutoFit/>
          </a:bodyPr>
          <a:lstStyle/>
          <a:p>
            <a:pPr algn="ctr" eaLnBrk="1" hangingPunct="1"/>
            <a:r>
              <a:rPr lang="fr-FR" sz="1400" dirty="0">
                <a:solidFill>
                  <a:prstClr val="white"/>
                </a:solidFill>
                <a:latin typeface="Avenir Heavy"/>
              </a:rPr>
              <a:t>Do the online test</a:t>
            </a:r>
            <a:endParaRPr lang="nl-BE" sz="1400" dirty="0">
              <a:solidFill>
                <a:prstClr val="white"/>
              </a:solidFill>
              <a:latin typeface="Avenir Heavy"/>
              <a:cs typeface="Avenir Heavy"/>
            </a:endParaRPr>
          </a:p>
        </p:txBody>
      </p:sp>
    </p:spTree>
    <p:extLst>
      <p:ext uri="{BB962C8B-B14F-4D97-AF65-F5344CB8AC3E}">
        <p14:creationId xmlns:p14="http://schemas.microsoft.com/office/powerpoint/2010/main" val="3882179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p:cNvSpPr>
            <a:spLocks noGrp="1"/>
          </p:cNvSpPr>
          <p:nvPr>
            <p:ph type="title"/>
          </p:nvPr>
        </p:nvSpPr>
        <p:spPr/>
        <p:txBody>
          <a:bodyPr>
            <a:normAutofit fontScale="90000"/>
          </a:bodyPr>
          <a:lstStyle/>
          <a:p>
            <a:r>
              <a:rPr lang="fr-FR" b="0" dirty="0">
                <a:latin typeface="Avenir Heavy"/>
              </a:rPr>
              <a:t>How to </a:t>
            </a:r>
            <a:r>
              <a:rPr lang="fr-FR" b="0" dirty="0" err="1">
                <a:latin typeface="Avenir Heavy"/>
              </a:rPr>
              <a:t>make</a:t>
            </a:r>
            <a:r>
              <a:rPr lang="fr-FR" b="0" dirty="0">
                <a:latin typeface="Avenir Heavy"/>
              </a:rPr>
              <a:t> </a:t>
            </a:r>
            <a:r>
              <a:rPr lang="fr-FR" b="0" dirty="0" err="1">
                <a:latin typeface="Avenir Heavy"/>
              </a:rPr>
              <a:t>your</a:t>
            </a:r>
            <a:r>
              <a:rPr lang="fr-FR" b="0" dirty="0">
                <a:latin typeface="Avenir Heavy"/>
              </a:rPr>
              <a:t> </a:t>
            </a:r>
            <a:r>
              <a:rPr lang="fr-FR" b="0" dirty="0" err="1">
                <a:latin typeface="Avenir Heavy"/>
              </a:rPr>
              <a:t>password</a:t>
            </a:r>
            <a:r>
              <a:rPr lang="fr-FR" b="0" dirty="0">
                <a:latin typeface="Avenir Heavy"/>
              </a:rPr>
              <a:t> </a:t>
            </a:r>
            <a:r>
              <a:rPr lang="fr-FR" b="0" dirty="0" err="1">
                <a:latin typeface="Avenir Heavy"/>
              </a:rPr>
              <a:t>safe</a:t>
            </a:r>
            <a:r>
              <a:rPr lang="fr-FR" b="0" dirty="0">
                <a:latin typeface="Avenir Heavy"/>
              </a:rPr>
              <a:t>?</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err="1">
                <a:solidFill>
                  <a:srgbClr val="404040"/>
                </a:solidFill>
                <a:latin typeface="Avenir Heavy"/>
              </a:rPr>
              <a:t>Criteria</a:t>
            </a:r>
            <a:r>
              <a:rPr lang="fr-FR" b="0" dirty="0">
                <a:solidFill>
                  <a:srgbClr val="404040"/>
                </a:solidFill>
                <a:latin typeface="Avenir Heavy"/>
              </a:rPr>
              <a:t>:</a:t>
            </a:r>
          </a:p>
          <a:p>
            <a:r>
              <a:rPr lang="fr-FR" b="0" dirty="0" err="1">
                <a:solidFill>
                  <a:srgbClr val="404040"/>
                </a:solidFill>
              </a:rPr>
              <a:t>Length</a:t>
            </a:r>
            <a:r>
              <a:rPr lang="fr-FR" b="0" dirty="0">
                <a:solidFill>
                  <a:srgbClr val="404040"/>
                </a:solidFill>
              </a:rPr>
              <a:t>: </a:t>
            </a:r>
            <a:r>
              <a:rPr lang="fr-FR" b="0" dirty="0" err="1">
                <a:solidFill>
                  <a:srgbClr val="404040"/>
                </a:solidFill>
              </a:rPr>
              <a:t>between</a:t>
            </a:r>
            <a:r>
              <a:rPr lang="fr-FR" b="0" dirty="0">
                <a:solidFill>
                  <a:srgbClr val="404040"/>
                </a:solidFill>
              </a:rPr>
              <a:t> 14 </a:t>
            </a:r>
            <a:r>
              <a:rPr lang="fr-FR" b="0" dirty="0"/>
              <a:t>and</a:t>
            </a:r>
            <a:r>
              <a:rPr lang="fr-FR" b="0" dirty="0">
                <a:solidFill>
                  <a:srgbClr val="404040"/>
                </a:solidFill>
              </a:rPr>
              <a:t> 20 </a:t>
            </a:r>
            <a:r>
              <a:rPr lang="fr-FR" b="0" dirty="0" err="1">
                <a:solidFill>
                  <a:srgbClr val="404040"/>
                </a:solidFill>
              </a:rPr>
              <a:t>characters</a:t>
            </a:r>
            <a:endParaRPr lang="fr-FR" b="0" dirty="0">
              <a:solidFill>
                <a:srgbClr val="404040"/>
              </a:solidFill>
            </a:endParaRPr>
          </a:p>
          <a:p>
            <a:r>
              <a:rPr lang="fr-FR" b="0" dirty="0" err="1">
                <a:solidFill>
                  <a:srgbClr val="404040"/>
                </a:solidFill>
              </a:rPr>
              <a:t>Passphrases</a:t>
            </a:r>
            <a:endParaRPr lang="fr-FR" b="0" dirty="0">
              <a:solidFill>
                <a:srgbClr val="404040"/>
              </a:solidFill>
            </a:endParaRPr>
          </a:p>
          <a:p>
            <a:r>
              <a:rPr lang="fr-FR" b="0" dirty="0" err="1">
                <a:solidFill>
                  <a:srgbClr val="404040"/>
                </a:solidFill>
              </a:rPr>
              <a:t>Spaces</a:t>
            </a:r>
            <a:endParaRPr lang="fr-FR" b="0" dirty="0">
              <a:solidFill>
                <a:srgbClr val="404040"/>
              </a:solidFill>
            </a:endParaRPr>
          </a:p>
          <a:p>
            <a:r>
              <a:rPr lang="fr-FR" b="0" dirty="0" err="1">
                <a:solidFill>
                  <a:srgbClr val="404040"/>
                </a:solidFill>
              </a:rPr>
              <a:t>Upper</a:t>
            </a:r>
            <a:r>
              <a:rPr lang="fr-FR" b="0" dirty="0">
                <a:solidFill>
                  <a:srgbClr val="404040"/>
                </a:solidFill>
              </a:rPr>
              <a:t> and </a:t>
            </a:r>
            <a:r>
              <a:rPr lang="fr-FR" b="0" dirty="0" err="1">
                <a:solidFill>
                  <a:srgbClr val="404040"/>
                </a:solidFill>
              </a:rPr>
              <a:t>lower</a:t>
            </a:r>
            <a:r>
              <a:rPr lang="fr-FR" b="0" dirty="0">
                <a:solidFill>
                  <a:srgbClr val="404040"/>
                </a:solidFill>
              </a:rPr>
              <a:t> case</a:t>
            </a:r>
          </a:p>
          <a:p>
            <a:r>
              <a:rPr lang="fr-FR" b="0" dirty="0">
                <a:solidFill>
                  <a:srgbClr val="404040"/>
                </a:solidFill>
              </a:rPr>
              <a:t>Numbers and </a:t>
            </a:r>
            <a:r>
              <a:rPr lang="fr-FR" b="0" dirty="0" err="1">
                <a:solidFill>
                  <a:srgbClr val="404040"/>
                </a:solidFill>
              </a:rPr>
              <a:t>symbols</a:t>
            </a:r>
            <a:endParaRPr lang="fr-FR" b="0" dirty="0">
              <a:solidFill>
                <a:srgbClr val="404040"/>
              </a:solidFill>
            </a:endParaRPr>
          </a:p>
          <a:p>
            <a:endParaRPr lang="fr-FR" b="0" dirty="0"/>
          </a:p>
          <a:p>
            <a:pPr marL="0" indent="0">
              <a:buNone/>
            </a:pPr>
            <a:r>
              <a:rPr lang="x-none" b="0" dirty="0">
                <a:solidFill>
                  <a:schemeClr val="accent1"/>
                </a:solidFill>
                <a:hlinkClick r:id="rId3">
                  <a:extLst>
                    <a:ext uri="{A12FA001-AC4F-418D-AE19-62706E023703}">
                      <ahyp:hlinkClr xmlns="" xmlns:ahyp="http://schemas.microsoft.com/office/drawing/2018/hyperlinkcolor" val="tx"/>
                    </a:ext>
                  </a:extLst>
                </a:hlinkClick>
              </a:rPr>
              <a:t>This great clip</a:t>
            </a:r>
            <a:r>
              <a:rPr lang="x-none" b="0" dirty="0">
                <a:solidFill>
                  <a:schemeClr val="accent1"/>
                </a:solidFill>
              </a:rPr>
              <a:t> </a:t>
            </a:r>
            <a:r>
              <a:rPr lang="x-none" b="0" dirty="0">
                <a:solidFill>
                  <a:schemeClr val="tx1"/>
                </a:solidFill>
              </a:rPr>
              <a:t>from </a:t>
            </a:r>
            <a:r>
              <a:rPr lang="x-none" b="0" dirty="0" err="1">
                <a:solidFill>
                  <a:schemeClr val="tx1"/>
                </a:solidFill>
              </a:rPr>
              <a:t>Psybersafe</a:t>
            </a:r>
            <a:r>
              <a:rPr lang="x-none" b="0" dirty="0">
                <a:solidFill>
                  <a:schemeClr val="tx1"/>
                </a:solidFill>
                <a:hlinkClick r:id="rId3"/>
              </a:rPr>
              <a:t> (‘Longer is Stronger’) </a:t>
            </a:r>
            <a:r>
              <a:rPr lang="x-none" b="0" dirty="0">
                <a:solidFill>
                  <a:schemeClr val="tx1"/>
                </a:solidFill>
              </a:rPr>
              <a:t>is a great summary</a:t>
            </a:r>
            <a:r>
              <a:rPr lang="x-none" dirty="0">
                <a:solidFill>
                  <a:schemeClr val="tx1"/>
                </a:solidFill>
              </a:rPr>
              <a:t>.</a:t>
            </a:r>
          </a:p>
          <a:p>
            <a:pPr marL="0" indent="0">
              <a:buNone/>
            </a:pPr>
            <a:endParaRPr lang="fr-FR"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7</a:t>
            </a:fld>
            <a:endParaRPr lang="nl-BE" altLang="en-US" dirty="0"/>
          </a:p>
        </p:txBody>
      </p:sp>
      <p:sp>
        <p:nvSpPr>
          <p:cNvPr id="11" name="ZoneTexte 10"/>
          <p:cNvSpPr txBox="1"/>
          <p:nvPr/>
        </p:nvSpPr>
        <p:spPr bwMode="auto">
          <a:xfrm>
            <a:off x="817897" y="812899"/>
            <a:ext cx="2630487" cy="121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Go for long</a:t>
            </a:r>
          </a:p>
          <a:p>
            <a:pPr eaLnBrk="1" hangingPunct="1">
              <a:spcBef>
                <a:spcPts val="600"/>
              </a:spcBef>
            </a:pPr>
            <a:r>
              <a:rPr lang="fr-FR" sz="2000" b="1" dirty="0" err="1">
                <a:solidFill>
                  <a:srgbClr val="457A8C"/>
                </a:solidFill>
                <a:latin typeface="Avenir Book" charset="0"/>
              </a:rPr>
              <a:t>Don’t</a:t>
            </a:r>
            <a:r>
              <a:rPr lang="fr-FR" sz="2000" b="1" dirty="0">
                <a:solidFill>
                  <a:srgbClr val="457A8C"/>
                </a:solidFill>
                <a:latin typeface="Avenir Book" charset="0"/>
              </a:rPr>
              <a:t> </a:t>
            </a:r>
            <a:r>
              <a:rPr lang="fr-FR" sz="2000" b="1" dirty="0" err="1">
                <a:solidFill>
                  <a:srgbClr val="457A8C"/>
                </a:solidFill>
                <a:latin typeface="Avenir Book" charset="0"/>
              </a:rPr>
              <a:t>make</a:t>
            </a:r>
            <a:r>
              <a:rPr lang="fr-FR" sz="2000" b="1" dirty="0">
                <a:solidFill>
                  <a:srgbClr val="457A8C"/>
                </a:solidFill>
                <a:latin typeface="Avenir Book" charset="0"/>
              </a:rPr>
              <a:t> </a:t>
            </a:r>
            <a:r>
              <a:rPr lang="fr-FR" sz="2000" b="1" dirty="0" err="1">
                <a:solidFill>
                  <a:srgbClr val="457A8C"/>
                </a:solidFill>
                <a:latin typeface="Avenir Book" charset="0"/>
              </a:rPr>
              <a:t>it</a:t>
            </a:r>
            <a:r>
              <a:rPr lang="fr-FR" sz="2000" b="1" dirty="0">
                <a:solidFill>
                  <a:srgbClr val="457A8C"/>
                </a:solidFill>
                <a:latin typeface="Avenir Book" charset="0"/>
              </a:rPr>
              <a:t> </a:t>
            </a:r>
            <a:r>
              <a:rPr lang="fr-FR" sz="2000" b="1" dirty="0" err="1">
                <a:solidFill>
                  <a:srgbClr val="457A8C"/>
                </a:solidFill>
                <a:latin typeface="Avenir Book" charset="0"/>
              </a:rPr>
              <a:t>easy</a:t>
            </a:r>
            <a:r>
              <a:rPr lang="fr-FR" sz="2000" b="1" dirty="0">
                <a:solidFill>
                  <a:srgbClr val="457A8C"/>
                </a:solidFill>
                <a:latin typeface="Avenir Book" charset="0"/>
              </a:rPr>
              <a:t> for hackers</a:t>
            </a:r>
            <a:endParaRPr lang="nl-BE" sz="2400" b="1" dirty="0">
              <a:solidFill>
                <a:srgbClr val="457A8C"/>
              </a:solidFill>
              <a:latin typeface="Avenir Book" charset="0"/>
            </a:endParaRPr>
          </a:p>
        </p:txBody>
      </p:sp>
    </p:spTree>
    <p:extLst>
      <p:ext uri="{BB962C8B-B14F-4D97-AF65-F5344CB8AC3E}">
        <p14:creationId xmlns:p14="http://schemas.microsoft.com/office/powerpoint/2010/main" val="289059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0" dirty="0" err="1">
                <a:latin typeface="Avenir Heavy"/>
                <a:cs typeface="Avenir Heavy"/>
              </a:rPr>
              <a:t>What</a:t>
            </a:r>
            <a:r>
              <a:rPr lang="fr-FR" b="0" dirty="0">
                <a:latin typeface="Avenir Heavy"/>
                <a:cs typeface="Avenir Heavy"/>
              </a:rPr>
              <a:t> to do </a:t>
            </a:r>
            <a:r>
              <a:rPr lang="fr-FR" b="0" dirty="0" err="1">
                <a:latin typeface="Avenir Heavy"/>
                <a:cs typeface="Avenir Heavy"/>
              </a:rPr>
              <a:t>against</a:t>
            </a:r>
            <a:r>
              <a:rPr lang="fr-FR" b="0" dirty="0">
                <a:latin typeface="Avenir Heavy"/>
                <a:cs typeface="Avenir Heavy"/>
              </a:rPr>
              <a:t> </a:t>
            </a:r>
            <a:r>
              <a:rPr lang="fr-FR" b="0" dirty="0" err="1">
                <a:latin typeface="Avenir Heavy"/>
                <a:cs typeface="Avenir Heavy"/>
              </a:rPr>
              <a:t>password</a:t>
            </a:r>
            <a:r>
              <a:rPr lang="fr-FR" b="0" dirty="0">
                <a:latin typeface="Avenir Heavy"/>
                <a:cs typeface="Avenir Heavy"/>
              </a:rPr>
              <a:t> hacking?</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Good reflexes:</a:t>
            </a:r>
          </a:p>
          <a:p>
            <a:r>
              <a:rPr lang="fr-FR" b="0" dirty="0" err="1"/>
              <a:t>Different</a:t>
            </a:r>
            <a:r>
              <a:rPr lang="fr-FR" b="0" dirty="0"/>
              <a:t> </a:t>
            </a:r>
            <a:r>
              <a:rPr lang="fr-FR" b="0" dirty="0" err="1"/>
              <a:t>passwords</a:t>
            </a:r>
            <a:r>
              <a:rPr lang="fr-FR" b="0" dirty="0"/>
              <a:t> for </a:t>
            </a:r>
            <a:r>
              <a:rPr lang="fr-FR" b="0" dirty="0" err="1"/>
              <a:t>private</a:t>
            </a:r>
            <a:r>
              <a:rPr lang="fr-FR" b="0" dirty="0"/>
              <a:t> and </a:t>
            </a:r>
            <a:r>
              <a:rPr lang="fr-FR" b="0" dirty="0" err="1"/>
              <a:t>professional</a:t>
            </a:r>
            <a:r>
              <a:rPr lang="fr-FR" b="0" dirty="0"/>
              <a:t> use</a:t>
            </a:r>
          </a:p>
          <a:p>
            <a:r>
              <a:rPr lang="x-none" b="0" dirty="0"/>
              <a:t>Different for each app/account</a:t>
            </a:r>
          </a:p>
          <a:p>
            <a:r>
              <a:rPr lang="fr-FR" b="0" dirty="0">
                <a:solidFill>
                  <a:schemeClr val="tx1">
                    <a:lumMod val="65000"/>
                    <a:lumOff val="35000"/>
                  </a:schemeClr>
                </a:solidFill>
              </a:rPr>
              <a:t>Double control/ Multi-factor </a:t>
            </a:r>
            <a:r>
              <a:rPr lang="fr-FR" b="0" dirty="0" err="1">
                <a:solidFill>
                  <a:schemeClr val="tx1">
                    <a:lumMod val="65000"/>
                    <a:lumOff val="35000"/>
                  </a:schemeClr>
                </a:solidFill>
              </a:rPr>
              <a:t>authentication</a:t>
            </a:r>
            <a:endParaRPr lang="fr-FR" b="0" dirty="0">
              <a:solidFill>
                <a:schemeClr val="tx1">
                  <a:lumMod val="65000"/>
                  <a:lumOff val="35000"/>
                </a:schemeClr>
              </a:solidFill>
            </a:endParaRPr>
          </a:p>
          <a:p>
            <a:r>
              <a:rPr lang="x-none" b="0" dirty="0"/>
              <a:t>For important apps/accounts: make your password longer/more complicated, and use double authentication. </a:t>
            </a:r>
          </a:p>
          <a:p>
            <a:pPr lvl="0"/>
            <a:r>
              <a:rPr lang="x-none" b="0" dirty="0"/>
              <a:t>Change them at least once a year</a:t>
            </a:r>
            <a:endParaRPr lang="nl-BE" b="0" dirty="0"/>
          </a:p>
          <a:p>
            <a:r>
              <a:rPr lang="fr-FR" b="0" dirty="0" err="1"/>
              <a:t>Confidential</a:t>
            </a:r>
            <a:endParaRPr lang="fr-FR" b="0" dirty="0"/>
          </a:p>
          <a:p>
            <a:r>
              <a:rPr lang="fr-FR" b="0" dirty="0"/>
              <a:t>Use a </a:t>
            </a:r>
            <a:r>
              <a:rPr lang="fr-FR" b="0" dirty="0" err="1"/>
              <a:t>password</a:t>
            </a:r>
            <a:r>
              <a:rPr lang="fr-FR" b="0" dirty="0"/>
              <a:t> manager</a:t>
            </a:r>
          </a:p>
          <a:p>
            <a:pPr lvl="0"/>
            <a:endParaRPr lang="x-none" b="0" dirty="0"/>
          </a:p>
          <a:p>
            <a:endParaRPr lang="nl-BE" b="0" dirty="0">
              <a:solidFill>
                <a:srgbClr val="404040"/>
              </a:solidFill>
            </a:endParaRPr>
          </a:p>
          <a:p>
            <a:endParaRPr lang="nl-BE" b="0" dirty="0">
              <a:solidFill>
                <a:schemeClr val="tx1">
                  <a:lumMod val="65000"/>
                  <a:lumOff val="35000"/>
                </a:schemeClr>
              </a:solidFill>
            </a:endParaRPr>
          </a:p>
          <a:p>
            <a:endParaRPr lang="nl-BE" b="0" dirty="0">
              <a:solidFill>
                <a:schemeClr val="tx1">
                  <a:lumMod val="65000"/>
                  <a:lumOff val="35000"/>
                </a:schemeClr>
              </a:solidFill>
            </a:endParaRPr>
          </a:p>
          <a:p>
            <a:endParaRPr lang="nl-BE" b="0" dirty="0">
              <a:solidFill>
                <a:schemeClr val="tx1">
                  <a:lumMod val="65000"/>
                  <a:lumOff val="35000"/>
                </a:schemeClr>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8</a:t>
            </a:fld>
            <a:endParaRPr lang="nl-BE" altLang="en-US" dirty="0"/>
          </a:p>
        </p:txBody>
      </p:sp>
      <p:sp>
        <p:nvSpPr>
          <p:cNvPr id="7" name="ZoneTexte 6"/>
          <p:cNvSpPr txBox="1"/>
          <p:nvPr/>
        </p:nvSpPr>
        <p:spPr bwMode="auto">
          <a:xfrm>
            <a:off x="817897" y="812899"/>
            <a:ext cx="2630487" cy="2077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a:solidFill>
                  <a:srgbClr val="457A8C"/>
                </a:solidFill>
                <a:latin typeface="Avenir Heavy"/>
              </a:rPr>
              <a:t>Be </a:t>
            </a:r>
            <a:r>
              <a:rPr lang="fr-FR" sz="2800" b="1" dirty="0" err="1">
                <a:solidFill>
                  <a:srgbClr val="457A8C"/>
                </a:solidFill>
                <a:latin typeface="Avenir Heavy"/>
              </a:rPr>
              <a:t>even</a:t>
            </a:r>
            <a:r>
              <a:rPr lang="fr-FR" sz="2800" b="1" dirty="0">
                <a:solidFill>
                  <a:srgbClr val="457A8C"/>
                </a:solidFill>
                <a:latin typeface="Avenir Heavy"/>
              </a:rPr>
              <a:t> more </a:t>
            </a:r>
            <a:r>
              <a:rPr lang="fr-FR" sz="2800" b="1" dirty="0" err="1">
                <a:solidFill>
                  <a:srgbClr val="457A8C"/>
                </a:solidFill>
                <a:latin typeface="Avenir Heavy"/>
              </a:rPr>
              <a:t>careful</a:t>
            </a:r>
            <a:r>
              <a:rPr lang="fr-FR" sz="2800" b="1" dirty="0">
                <a:solidFill>
                  <a:srgbClr val="457A8C"/>
                </a:solidFill>
                <a:latin typeface="Avenir Heavy"/>
              </a:rPr>
              <a:t> </a:t>
            </a:r>
          </a:p>
          <a:p>
            <a:pPr eaLnBrk="1" hangingPunct="1"/>
            <a:endParaRPr lang="fr-FR" sz="2800" b="1" dirty="0">
              <a:solidFill>
                <a:srgbClr val="457A8C"/>
              </a:solidFill>
              <a:latin typeface="Avenir Heavy"/>
            </a:endParaRPr>
          </a:p>
          <a:p>
            <a:pPr eaLnBrk="1" hangingPunct="1">
              <a:spcBef>
                <a:spcPts val="600"/>
              </a:spcBef>
            </a:pPr>
            <a:r>
              <a:rPr lang="fr-FR" sz="2000" b="1" dirty="0" err="1">
                <a:solidFill>
                  <a:srgbClr val="457A8C"/>
                </a:solidFill>
                <a:latin typeface="Avenir Book" charset="0"/>
              </a:rPr>
              <a:t>Keep</a:t>
            </a:r>
            <a:r>
              <a:rPr lang="fr-FR" sz="2000" b="1" dirty="0">
                <a:solidFill>
                  <a:srgbClr val="457A8C"/>
                </a:solidFill>
                <a:latin typeface="Avenir Book" charset="0"/>
              </a:rPr>
              <a:t> the hackers </a:t>
            </a:r>
            <a:r>
              <a:rPr lang="fr-FR" sz="2000" b="1" dirty="0" err="1">
                <a:solidFill>
                  <a:srgbClr val="457A8C"/>
                </a:solidFill>
                <a:latin typeface="Avenir Book" charset="0"/>
              </a:rPr>
              <a:t>away</a:t>
            </a:r>
            <a:r>
              <a:rPr lang="fr-FR" sz="2000" b="1" dirty="0">
                <a:solidFill>
                  <a:srgbClr val="457A8C"/>
                </a:solidFill>
                <a:latin typeface="Avenir Book" charset="0"/>
              </a:rPr>
              <a:t>!</a:t>
            </a:r>
            <a:endParaRPr lang="nl-BE" sz="2400" b="1" dirty="0">
              <a:solidFill>
                <a:srgbClr val="457A8C"/>
              </a:solidFill>
              <a:latin typeface="Avenir Book" charset="0"/>
            </a:endParaRPr>
          </a:p>
        </p:txBody>
      </p:sp>
    </p:spTree>
    <p:extLst>
      <p:ext uri="{BB962C8B-B14F-4D97-AF65-F5344CB8AC3E}">
        <p14:creationId xmlns:p14="http://schemas.microsoft.com/office/powerpoint/2010/main" val="3325210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nl-BE" b="0" dirty="0">
                <a:latin typeface="Avenir Heavy"/>
              </a:rPr>
              <a:t>How </a:t>
            </a:r>
            <a:r>
              <a:rPr lang="nl-BE" b="0" dirty="0" err="1">
                <a:latin typeface="Avenir Heavy"/>
              </a:rPr>
              <a:t>to</a:t>
            </a:r>
            <a:r>
              <a:rPr lang="nl-BE" b="0" dirty="0">
                <a:latin typeface="Avenir Heavy"/>
              </a:rPr>
              <a:t> </a:t>
            </a:r>
            <a:r>
              <a:rPr lang="nl-BE" b="0" dirty="0" err="1">
                <a:latin typeface="Avenir Heavy"/>
              </a:rPr>
              <a:t>react</a:t>
            </a:r>
            <a:r>
              <a:rPr lang="nl-BE" b="0" dirty="0">
                <a:latin typeface="Avenir Heavy"/>
              </a:rPr>
              <a:t> </a:t>
            </a:r>
            <a:r>
              <a:rPr lang="nl-BE" b="0" dirty="0" err="1">
                <a:latin typeface="Avenir Heavy"/>
              </a:rPr>
              <a:t>when</a:t>
            </a:r>
            <a:r>
              <a:rPr lang="nl-BE" b="0" dirty="0">
                <a:latin typeface="Avenir Heavy"/>
              </a:rPr>
              <a:t> </a:t>
            </a:r>
            <a:r>
              <a:rPr lang="nl-BE" b="0" dirty="0" err="1">
                <a:latin typeface="Avenir Heavy"/>
              </a:rPr>
              <a:t>attacked</a:t>
            </a:r>
            <a:r>
              <a:rPr lang="nl-BE" b="0" dirty="0">
                <a:latin typeface="Avenir Heavy"/>
              </a:rPr>
              <a:t>?</a:t>
            </a:r>
            <a:endParaRPr lang="nl-BE" b="0" dirty="0">
              <a:latin typeface="Avenir Heavy"/>
              <a:cs typeface="Avenir Heavy"/>
            </a:endParaRPr>
          </a:p>
        </p:txBody>
      </p:sp>
      <p:sp>
        <p:nvSpPr>
          <p:cNvPr id="3" name="Espace réservé du contenu 2"/>
          <p:cNvSpPr>
            <a:spLocks noGrp="1"/>
          </p:cNvSpPr>
          <p:nvPr>
            <p:ph idx="1"/>
          </p:nvPr>
        </p:nvSpPr>
        <p:spPr/>
        <p:txBody>
          <a:bodyPr/>
          <a:lstStyle/>
          <a:p>
            <a:pPr marL="0" indent="0">
              <a:spcAft>
                <a:spcPts val="600"/>
              </a:spcAft>
              <a:buNone/>
            </a:pPr>
            <a:r>
              <a:rPr lang="fr-FR" b="0" dirty="0">
                <a:solidFill>
                  <a:srgbClr val="404040"/>
                </a:solidFill>
                <a:latin typeface="Avenir Heavy"/>
              </a:rPr>
              <a:t>The </a:t>
            </a:r>
            <a:r>
              <a:rPr lang="fr-FR" b="0" dirty="0" err="1">
                <a:solidFill>
                  <a:srgbClr val="404040"/>
                </a:solidFill>
                <a:latin typeface="Avenir Heavy"/>
              </a:rPr>
              <a:t>means</a:t>
            </a:r>
            <a:r>
              <a:rPr lang="fr-FR" b="0" dirty="0">
                <a:solidFill>
                  <a:srgbClr val="404040"/>
                </a:solidFill>
                <a:latin typeface="Avenir Heavy"/>
              </a:rPr>
              <a:t>:</a:t>
            </a:r>
            <a:br>
              <a:rPr lang="fr-FR" b="0" dirty="0">
                <a:solidFill>
                  <a:srgbClr val="404040"/>
                </a:solidFill>
                <a:latin typeface="Avenir Heavy"/>
              </a:rPr>
            </a:br>
            <a:endParaRPr lang="fr-FR" b="0" dirty="0">
              <a:solidFill>
                <a:srgbClr val="404040"/>
              </a:solidFill>
              <a:latin typeface="Avenir Heavy"/>
            </a:endParaRPr>
          </a:p>
          <a:p>
            <a:r>
              <a:rPr lang="fr-FR" b="0" dirty="0" err="1">
                <a:solidFill>
                  <a:srgbClr val="404040"/>
                </a:solidFill>
              </a:rPr>
              <a:t>Alarm</a:t>
            </a:r>
            <a:r>
              <a:rPr lang="fr-FR" b="0" dirty="0">
                <a:solidFill>
                  <a:srgbClr val="404040"/>
                </a:solidFill>
              </a:rPr>
              <a:t> </a:t>
            </a:r>
            <a:r>
              <a:rPr lang="fr-FR" b="0" dirty="0" err="1">
                <a:solidFill>
                  <a:srgbClr val="404040"/>
                </a:solidFill>
              </a:rPr>
              <a:t>responsible</a:t>
            </a:r>
            <a:endParaRPr lang="fr-FR" b="0" dirty="0">
              <a:solidFill>
                <a:srgbClr val="404040"/>
              </a:solidFill>
            </a:endParaRPr>
          </a:p>
          <a:p>
            <a:r>
              <a:rPr lang="fr-FR" b="0" dirty="0">
                <a:solidFill>
                  <a:srgbClr val="404040"/>
                </a:solidFill>
              </a:rPr>
              <a:t>Contact service of the </a:t>
            </a:r>
            <a:r>
              <a:rPr lang="fr-FR" b="0" dirty="0" err="1"/>
              <a:t>hacked</a:t>
            </a:r>
            <a:r>
              <a:rPr lang="fr-FR" b="0" dirty="0"/>
              <a:t> </a:t>
            </a:r>
            <a:r>
              <a:rPr lang="fr-FR" b="0" dirty="0" err="1">
                <a:solidFill>
                  <a:srgbClr val="404040"/>
                </a:solidFill>
              </a:rPr>
              <a:t>account</a:t>
            </a:r>
            <a:endParaRPr lang="fr-FR" b="0" dirty="0">
              <a:solidFill>
                <a:srgbClr val="404040"/>
              </a:solidFill>
            </a:endParaRPr>
          </a:p>
          <a:p>
            <a:r>
              <a:rPr lang="fr-FR" b="0" dirty="0" err="1">
                <a:solidFill>
                  <a:srgbClr val="404040"/>
                </a:solidFill>
              </a:rPr>
              <a:t>Warn</a:t>
            </a:r>
            <a:r>
              <a:rPr lang="fr-FR" b="0" dirty="0">
                <a:solidFill>
                  <a:srgbClr val="404040"/>
                </a:solidFill>
              </a:rPr>
              <a:t> contacts via </a:t>
            </a:r>
            <a:r>
              <a:rPr lang="fr-FR" b="0" dirty="0" err="1"/>
              <a:t>another</a:t>
            </a:r>
            <a:r>
              <a:rPr lang="fr-FR" b="0" dirty="0"/>
              <a:t> </a:t>
            </a:r>
            <a:r>
              <a:rPr lang="fr-FR" b="0" dirty="0" err="1"/>
              <a:t>channel</a:t>
            </a:r>
            <a:endParaRPr lang="fr-FR" b="0" dirty="0">
              <a:solidFill>
                <a:srgbClr val="404040"/>
              </a:solidFill>
            </a:endParaRPr>
          </a:p>
          <a:p>
            <a:r>
              <a:rPr lang="fr-FR" b="0" dirty="0">
                <a:solidFill>
                  <a:srgbClr val="404040"/>
                </a:solidFill>
              </a:rPr>
              <a:t>Change </a:t>
            </a:r>
            <a:r>
              <a:rPr lang="fr-FR" b="0" dirty="0" err="1">
                <a:solidFill>
                  <a:srgbClr val="404040"/>
                </a:solidFill>
              </a:rPr>
              <a:t>your</a:t>
            </a:r>
            <a:r>
              <a:rPr lang="fr-FR" b="0" dirty="0">
                <a:solidFill>
                  <a:srgbClr val="404040"/>
                </a:solidFill>
              </a:rPr>
              <a:t> </a:t>
            </a:r>
            <a:r>
              <a:rPr lang="fr-FR" b="0" dirty="0" err="1">
                <a:solidFill>
                  <a:srgbClr val="404040"/>
                </a:solidFill>
              </a:rPr>
              <a:t>passwords</a:t>
            </a:r>
            <a:endParaRPr lang="fr-FR" b="0" dirty="0">
              <a:solidFill>
                <a:srgbClr val="404040"/>
              </a:solidFill>
            </a:endParaRPr>
          </a:p>
          <a:p>
            <a:r>
              <a:rPr lang="fr-FR" b="0" dirty="0" err="1">
                <a:solidFill>
                  <a:srgbClr val="404040"/>
                </a:solidFill>
              </a:rPr>
              <a:t>Run</a:t>
            </a:r>
            <a:r>
              <a:rPr lang="fr-FR" b="0" dirty="0">
                <a:solidFill>
                  <a:srgbClr val="404040"/>
                </a:solidFill>
              </a:rPr>
              <a:t> an antivirus control</a:t>
            </a:r>
          </a:p>
          <a:p>
            <a:endParaRPr lang="nl-BE" b="0" dirty="0">
              <a:solidFill>
                <a:srgbClr val="404040"/>
              </a:solidFill>
            </a:endParaRPr>
          </a:p>
          <a:p>
            <a:endParaRPr lang="nl-BE" b="0" dirty="0">
              <a:solidFill>
                <a:srgbClr val="404040"/>
              </a:solidFill>
            </a:endParaRPr>
          </a:p>
        </p:txBody>
      </p:sp>
      <p:sp>
        <p:nvSpPr>
          <p:cNvPr id="4" name="Espace réservé du numéro de diapositive 3"/>
          <p:cNvSpPr>
            <a:spLocks noGrp="1"/>
          </p:cNvSpPr>
          <p:nvPr>
            <p:ph type="sldNum" sz="quarter" idx="10"/>
          </p:nvPr>
        </p:nvSpPr>
        <p:spPr/>
        <p:txBody>
          <a:bodyPr/>
          <a:lstStyle/>
          <a:p>
            <a:pPr>
              <a:defRPr/>
            </a:pPr>
            <a:fld id="{B837F764-1F0B-A64E-B258-E9A6F6E368C4}" type="slidenum">
              <a:rPr lang="en-US" altLang="en-US" smtClean="0"/>
              <a:pPr>
                <a:defRPr/>
              </a:pPr>
              <a:t>9</a:t>
            </a:fld>
            <a:endParaRPr lang="nl-BE" altLang="en-US" dirty="0"/>
          </a:p>
        </p:txBody>
      </p:sp>
      <p:sp>
        <p:nvSpPr>
          <p:cNvPr id="7" name="ZoneTexte 6"/>
          <p:cNvSpPr txBox="1"/>
          <p:nvPr/>
        </p:nvSpPr>
        <p:spPr bwMode="auto">
          <a:xfrm>
            <a:off x="817897" y="812899"/>
            <a:ext cx="2630487" cy="164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hangingPunct="1"/>
            <a:r>
              <a:rPr lang="fr-FR" sz="2800" b="1" dirty="0" err="1">
                <a:solidFill>
                  <a:srgbClr val="457A8C"/>
                </a:solidFill>
                <a:latin typeface="Avenir Heavy"/>
              </a:rPr>
              <a:t>Don’t</a:t>
            </a:r>
            <a:r>
              <a:rPr lang="fr-FR" sz="2800" b="1" dirty="0">
                <a:solidFill>
                  <a:srgbClr val="457A8C"/>
                </a:solidFill>
                <a:latin typeface="Avenir Heavy"/>
              </a:rPr>
              <a:t> </a:t>
            </a:r>
            <a:r>
              <a:rPr lang="fr-FR" sz="2800" b="1" dirty="0" err="1">
                <a:solidFill>
                  <a:srgbClr val="457A8C"/>
                </a:solidFill>
                <a:latin typeface="Avenir Heavy"/>
              </a:rPr>
              <a:t>lose</a:t>
            </a:r>
            <a:r>
              <a:rPr lang="fr-FR" sz="2800" b="1" dirty="0">
                <a:solidFill>
                  <a:srgbClr val="457A8C"/>
                </a:solidFill>
                <a:latin typeface="Avenir Heavy"/>
              </a:rPr>
              <a:t> </a:t>
            </a:r>
            <a:r>
              <a:rPr lang="fr-FR" sz="2800" b="1" dirty="0" err="1">
                <a:solidFill>
                  <a:srgbClr val="457A8C"/>
                </a:solidFill>
                <a:latin typeface="Avenir Heavy"/>
              </a:rPr>
              <a:t>any</a:t>
            </a:r>
            <a:r>
              <a:rPr lang="fr-FR" sz="2800" b="1" dirty="0">
                <a:solidFill>
                  <a:srgbClr val="457A8C"/>
                </a:solidFill>
                <a:latin typeface="Avenir Heavy"/>
              </a:rPr>
              <a:t> time</a:t>
            </a:r>
          </a:p>
          <a:p>
            <a:pPr eaLnBrk="1" hangingPunct="1">
              <a:spcBef>
                <a:spcPts val="600"/>
              </a:spcBef>
            </a:pPr>
            <a:r>
              <a:rPr lang="fr-FR" sz="2000" b="1" dirty="0" err="1">
                <a:solidFill>
                  <a:srgbClr val="457A8C"/>
                </a:solidFill>
                <a:latin typeface="Avenir Book" charset="0"/>
              </a:rPr>
              <a:t>Immediately</a:t>
            </a:r>
            <a:r>
              <a:rPr lang="fr-FR" sz="2000" b="1" dirty="0">
                <a:solidFill>
                  <a:srgbClr val="457A8C"/>
                </a:solidFill>
                <a:latin typeface="Avenir Book" charset="0"/>
              </a:rPr>
              <a:t> </a:t>
            </a:r>
            <a:r>
              <a:rPr lang="fr-FR" sz="2000" b="1" dirty="0" err="1">
                <a:solidFill>
                  <a:srgbClr val="457A8C"/>
                </a:solidFill>
                <a:latin typeface="Avenir Book" charset="0"/>
              </a:rPr>
              <a:t>alarm</a:t>
            </a:r>
            <a:r>
              <a:rPr lang="fr-FR" sz="2000" b="1" dirty="0">
                <a:solidFill>
                  <a:srgbClr val="457A8C"/>
                </a:solidFill>
                <a:latin typeface="Avenir Book" charset="0"/>
              </a:rPr>
              <a:t> all </a:t>
            </a:r>
            <a:r>
              <a:rPr lang="fr-FR" sz="2000" b="1" dirty="0" err="1">
                <a:solidFill>
                  <a:srgbClr val="457A8C"/>
                </a:solidFill>
                <a:latin typeface="Avenir Book" charset="0"/>
              </a:rPr>
              <a:t>concerned</a:t>
            </a:r>
            <a:endParaRPr lang="nl-BE" sz="2400" b="1" dirty="0">
              <a:solidFill>
                <a:srgbClr val="457A8C"/>
              </a:solidFill>
              <a:latin typeface="Avenir Book" charset="0"/>
            </a:endParaRPr>
          </a:p>
        </p:txBody>
      </p:sp>
      <p:sp>
        <p:nvSpPr>
          <p:cNvPr id="13" name="ZoneTexte 12"/>
          <p:cNvSpPr txBox="1"/>
          <p:nvPr/>
        </p:nvSpPr>
        <p:spPr bwMode="auto">
          <a:xfrm>
            <a:off x="5698929" y="640272"/>
            <a:ext cx="1846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eaLnBrk="1" hangingPunct="1"/>
            <a:endParaRPr lang="fr-FR" sz="1400" dirty="0">
              <a:solidFill>
                <a:srgbClr val="E22567"/>
              </a:solidFill>
              <a:latin typeface="Avenir Book" charset="0"/>
            </a:endParaRPr>
          </a:p>
        </p:txBody>
      </p:sp>
    </p:spTree>
    <p:extLst>
      <p:ext uri="{BB962C8B-B14F-4D97-AF65-F5344CB8AC3E}">
        <p14:creationId xmlns:p14="http://schemas.microsoft.com/office/powerpoint/2010/main" val="629579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eaLnBrk="1" hangingPunct="1">
          <a:spcBef>
            <a:spcPct val="0"/>
          </a:spcBef>
          <a:buFontTx/>
          <a:buNone/>
          <a:defRPr sz="1400" dirty="0">
            <a:solidFill>
              <a:srgbClr val="E22567"/>
            </a:solidFill>
            <a:latin typeface="Avenir Book"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00969FB4D7F7348A6B31C4989DE163B" ma:contentTypeVersion="0" ma:contentTypeDescription="Create a new document." ma:contentTypeScope="" ma:versionID="81713376805a8080f3bba22852e8cef3">
  <xsd:schema xmlns:xsd="http://www.w3.org/2001/XMLSchema" xmlns:xs="http://www.w3.org/2001/XMLSchema" xmlns:p="http://schemas.microsoft.com/office/2006/metadata/properties" targetNamespace="http://schemas.microsoft.com/office/2006/metadata/properties" ma:root="true" ma:fieldsID="db1d7708cf83a3ef910d407b4027476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33DB56-F938-418B-ACD4-346433FD4733}">
  <ds:schemaRefs>
    <ds:schemaRef ds:uri="http://schemas.microsoft.com/office/2006/metadata/longProperties"/>
  </ds:schemaRefs>
</ds:datastoreItem>
</file>

<file path=customXml/itemProps2.xml><?xml version="1.0" encoding="utf-8"?>
<ds:datastoreItem xmlns:ds="http://schemas.openxmlformats.org/officeDocument/2006/customXml" ds:itemID="{78DF0790-9174-4B3B-AA6C-6AB3544115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9</TotalTime>
  <Words>1330</Words>
  <Application>Microsoft Macintosh PowerPoint</Application>
  <PresentationFormat>Présentation à l'écran (4:3)</PresentationFormat>
  <Paragraphs>199</Paragraphs>
  <Slides>11</Slides>
  <Notes>11</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Office Theme</vt:lpstr>
      <vt:lpstr>Présentation PowerPoint</vt:lpstr>
      <vt:lpstr>New message [ATTENTION!]</vt:lpstr>
      <vt:lpstr>Présentation PowerPoint</vt:lpstr>
      <vt:lpstr>Hack a password… What’s it all about? </vt:lpstr>
      <vt:lpstr>Numbers don’t lie…</vt:lpstr>
      <vt:lpstr>Test your password!</vt:lpstr>
      <vt:lpstr>How to make your password safe?</vt:lpstr>
      <vt:lpstr>What to do against password hacking?</vt:lpstr>
      <vt:lpstr>How to react when attacked?</vt:lpstr>
      <vt:lpstr>Présentation PowerPoint</vt:lpstr>
      <vt:lpstr>Présentation PowerPoint</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Populaire Joannes</dc:creator>
  <cp:keywords/>
  <dc:description/>
  <cp:lastModifiedBy>Waw-3</cp:lastModifiedBy>
  <cp:revision>323</cp:revision>
  <cp:lastPrinted>2020-08-17T12:30:54Z</cp:lastPrinted>
  <dcterms:created xsi:type="dcterms:W3CDTF">2015-10-15T16:29:19Z</dcterms:created>
  <dcterms:modified xsi:type="dcterms:W3CDTF">2020-08-17T12:32:52Z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7b9431e5d514ca7ab6f277c4216a072">
    <vt:lpwstr>Default|ca37003d-03f9-4975-bccb-493489ca4082</vt:lpwstr>
  </property>
  <property fmtid="{D5CDD505-2E9C-101B-9397-08002B2CF9AE}" pid="3" name="i4feb4330ccd47a7b61200b0e6258e2f">
    <vt:lpwstr>To be defined|11fe68f8-7136-4814-8abf-edd87a242fb5</vt:lpwstr>
  </property>
  <property fmtid="{D5CDD505-2E9C-101B-9397-08002B2CF9AE}" pid="4" name="IsMyDocuments">
    <vt:lpwstr>1</vt:lpwstr>
  </property>
  <property fmtid="{D5CDD505-2E9C-101B-9397-08002B2CF9AE}" pid="5" name="c76028c8cdaf41bdb04a4b203deefed8">
    <vt:lpwstr>Internal Use Only|49c55b52-19f9-4fed-9954-548f39c33aab</vt:lpwstr>
  </property>
  <property fmtid="{D5CDD505-2E9C-101B-9397-08002B2CF9AE}" pid="6" name="TaxCatchAll">
    <vt:lpwstr>3;#Default;#2;#Internal Use Only;#1;#To be defined</vt:lpwstr>
  </property>
</Properties>
</file>